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91" r:id="rId2"/>
    <p:sldId id="292" r:id="rId3"/>
    <p:sldId id="263" r:id="rId4"/>
    <p:sldId id="264" r:id="rId5"/>
    <p:sldId id="265" r:id="rId6"/>
    <p:sldId id="282" r:id="rId7"/>
    <p:sldId id="266" r:id="rId8"/>
    <p:sldId id="289" r:id="rId9"/>
    <p:sldId id="283" r:id="rId10"/>
    <p:sldId id="267" r:id="rId11"/>
    <p:sldId id="268" r:id="rId12"/>
    <p:sldId id="269" r:id="rId13"/>
    <p:sldId id="270" r:id="rId14"/>
    <p:sldId id="271" r:id="rId15"/>
    <p:sldId id="272" r:id="rId16"/>
    <p:sldId id="312" r:id="rId17"/>
    <p:sldId id="273" r:id="rId18"/>
    <p:sldId id="274" r:id="rId19"/>
    <p:sldId id="321" r:id="rId20"/>
    <p:sldId id="275" r:id="rId21"/>
    <p:sldId id="277" r:id="rId22"/>
    <p:sldId id="322" r:id="rId23"/>
    <p:sldId id="286" r:id="rId24"/>
    <p:sldId id="288" r:id="rId25"/>
    <p:sldId id="287" r:id="rId26"/>
    <p:sldId id="281" r:id="rId27"/>
    <p:sldId id="31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99FF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7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53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2515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7061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70614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490263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4698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466768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6918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38120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98043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52748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3.mp3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microsoft.com/office/2007/relationships/hdphoto" Target="../media/hdphoto7.wdp"/><Relationship Id="rId5" Type="http://schemas.openxmlformats.org/officeDocument/2006/relationships/image" Target="../media/image14.png"/><Relationship Id="rId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h21.hani.co.kr/arti/culture/culture_general/42290.html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hyperlink" Target="https://www.melon.com/musicstory/inform.htm?mstorySeq=6506&amp;startIndex=" TargetMode="Externa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nm6qIGRxXns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hyperlink" Target="https://www.youtube.com/watch?v=BxKdxgwtUrY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2jX36g-KpU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hutterstock.com/" TargetMode="External"/><Relationship Id="rId13" Type="http://schemas.openxmlformats.org/officeDocument/2006/relationships/hyperlink" Target="http://clipart-library.com/writing-book-cliparts.html" TargetMode="External"/><Relationship Id="rId3" Type="http://schemas.openxmlformats.org/officeDocument/2006/relationships/hyperlink" Target="https://www.melon.com/musicstory/inform.htm?mstorySeq=6506&amp;startIndex=" TargetMode="External"/><Relationship Id="rId7" Type="http://schemas.openxmlformats.org/officeDocument/2006/relationships/hyperlink" Target="https://www/imbc.com" TargetMode="External"/><Relationship Id="rId12" Type="http://schemas.openxmlformats.org/officeDocument/2006/relationships/hyperlink" Target="https://www.clipart.email/clipart/book-clipart-school-reading-177093.html" TargetMode="External"/><Relationship Id="rId2" Type="http://schemas.openxmlformats.org/officeDocument/2006/relationships/hyperlink" Target="http://h21.hani.co.kr/arti/culture/culture_general/42290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n2jX36g-KpU" TargetMode="External"/><Relationship Id="rId11" Type="http://schemas.openxmlformats.org/officeDocument/2006/relationships/hyperlink" Target="https://www.ya-webdesign.com/" TargetMode="External"/><Relationship Id="rId5" Type="http://schemas.openxmlformats.org/officeDocument/2006/relationships/hyperlink" Target="https://www.youtube.com/watch?v=BxKdxgwtUrY" TargetMode="External"/><Relationship Id="rId10" Type="http://schemas.openxmlformats.org/officeDocument/2006/relationships/hyperlink" Target="https://www.facebook.com/ParasiteMovie/photos/a.2347527455362871/2496536213795327/?type=3&amp;theater" TargetMode="External"/><Relationship Id="rId4" Type="http://schemas.openxmlformats.org/officeDocument/2006/relationships/hyperlink" Target="https://www.youtube.com/watch?v=nm6qIGRxXns" TargetMode="External"/><Relationship Id="rId9" Type="http://schemas.openxmlformats.org/officeDocument/2006/relationships/hyperlink" Target="https://www.dreamstime.com/" TargetMode="External"/><Relationship Id="rId14" Type="http://schemas.openxmlformats.org/officeDocument/2006/relationships/hyperlink" Target="https://www.grammy.com/grammys/news/k-pop-phenoms-bts-keep-breaking-records-heres-wh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09389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6-1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D205EB-D2D7-492E-BD2C-542A4D8A9F7F}"/>
              </a:ext>
            </a:extLst>
          </p:cNvPr>
          <p:cNvGrpSpPr/>
          <p:nvPr/>
        </p:nvGrpSpPr>
        <p:grpSpPr>
          <a:xfrm>
            <a:off x="7918066" y="3583171"/>
            <a:ext cx="3269157" cy="3012498"/>
            <a:chOff x="9022080" y="1279773"/>
            <a:chExt cx="3627120" cy="332615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E47A6C3-4F15-47F4-ADA5-5C1414B73F13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9BD117F-8499-4B3D-B05E-1B70E12A26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6039D363-CF40-4C29-9726-000AEEAA4B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2611119" y="1281199"/>
            <a:ext cx="897772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무슨 영화에 대한 이야기예요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C98584-1616-4DB2-8689-0CF73090B1E6}"/>
              </a:ext>
            </a:extLst>
          </p:cNvPr>
          <p:cNvSpPr txBox="1"/>
          <p:nvPr/>
        </p:nvSpPr>
        <p:spPr>
          <a:xfrm>
            <a:off x="2611118" y="2108505"/>
            <a:ext cx="91972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두 사람은 어떤 소감을 나눴어요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?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603159" y="3411245"/>
            <a:ext cx="1117576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로라는 이 영화를 몇 번째 봐요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F9AB1D-498A-4FDA-9A00-CB68EAE0AB7E}"/>
              </a:ext>
            </a:extLst>
          </p:cNvPr>
          <p:cNvSpPr/>
          <p:nvPr/>
        </p:nvSpPr>
        <p:spPr>
          <a:xfrm>
            <a:off x="603159" y="128785"/>
            <a:ext cx="2565044" cy="56138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대화 </a:t>
            </a:r>
            <a:r>
              <a:rPr lang="en-US" altLang="ko-KR" sz="2400" dirty="0">
                <a:latin typeface="+mn-ea"/>
              </a:rPr>
              <a:t>Dialogue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B594A1-BF63-47AF-89E5-777859693E66}"/>
              </a:ext>
            </a:extLst>
          </p:cNvPr>
          <p:cNvSpPr txBox="1"/>
          <p:nvPr/>
        </p:nvSpPr>
        <p:spPr>
          <a:xfrm>
            <a:off x="3352800" y="135650"/>
            <a:ext cx="823604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+mn-ea"/>
              </a:rPr>
              <a:t>교과서 </a:t>
            </a:r>
            <a:r>
              <a:rPr lang="en-US" altLang="ko-KR" sz="2400" dirty="0">
                <a:latin typeface="+mn-ea"/>
              </a:rPr>
              <a:t>122</a:t>
            </a:r>
            <a:r>
              <a:rPr lang="ko-KR" altLang="en-US" sz="2400" dirty="0">
                <a:latin typeface="+mn-ea"/>
              </a:rPr>
              <a:t>쪽의 대화문은 두 사람이 만화 영화를 본 후에 나누는 이야기예요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4E75ED-9B8D-4819-B90C-9616BA2FCE81}"/>
              </a:ext>
            </a:extLst>
          </p:cNvPr>
          <p:cNvGrpSpPr/>
          <p:nvPr/>
        </p:nvGrpSpPr>
        <p:grpSpPr>
          <a:xfrm>
            <a:off x="505602" y="1127759"/>
            <a:ext cx="1967068" cy="1961491"/>
            <a:chOff x="9309911" y="4393189"/>
            <a:chExt cx="2624370" cy="2455001"/>
          </a:xfrm>
        </p:grpSpPr>
        <p:pic>
          <p:nvPicPr>
            <p:cNvPr id="13" name="Picture 6" descr="Cute Blue Headphones Cartoon Vector Graphic Design Royalty Free ...">
              <a:extLst>
                <a:ext uri="{FF2B5EF4-FFF2-40B4-BE49-F238E27FC236}">
                  <a16:creationId xmlns:a16="http://schemas.microsoft.com/office/drawing/2014/main" id="{46942099-6F28-46D8-A858-417719D90C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9846" r="90000">
                          <a14:foregroundMark x1="10154" y1="69154" x2="9846" y2="70385"/>
                          <a14:foregroundMark x1="90000" y1="67077" x2="90000" y2="67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9280" y="4393189"/>
              <a:ext cx="2455001" cy="2455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6F6420-E253-4AAE-AE57-CC51584A4E21}"/>
                </a:ext>
              </a:extLst>
            </p:cNvPr>
            <p:cNvSpPr txBox="1"/>
            <p:nvPr/>
          </p:nvSpPr>
          <p:spPr>
            <a:xfrm>
              <a:off x="9309911" y="6518266"/>
              <a:ext cx="18657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632551" y="4251507"/>
            <a:ext cx="1117576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수빈은 작품의 어떤 점을 높이 평가했어요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603158" y="5152420"/>
            <a:ext cx="10985683" cy="86024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역할을 정해서 대화문 함께 읽기 </a:t>
            </a:r>
            <a:endParaRPr lang="en-US" sz="32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10674441" y="1808255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33</a:t>
            </a:r>
            <a:endParaRPr lang="en-US" sz="1600" dirty="0"/>
          </a:p>
        </p:txBody>
      </p:sp>
      <p:pic>
        <p:nvPicPr>
          <p:cNvPr id="3" name="033">
            <a:hlinkClick r:id="" action="ppaction://media"/>
            <a:extLst>
              <a:ext uri="{FF2B5EF4-FFF2-40B4-BE49-F238E27FC236}">
                <a16:creationId xmlns:a16="http://schemas.microsoft.com/office/drawing/2014/main" id="{01401D45-5E54-49EC-B8BD-2DF1B9132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439" y="1808255"/>
            <a:ext cx="972972" cy="97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52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  <p:bldP spid="24" grpId="0"/>
      <p:bldP spid="25" grpId="0"/>
      <p:bldP spid="11" grpId="0" animBg="1"/>
      <p:bldP spid="15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8" y="113391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는 한편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603158" y="951361"/>
            <a:ext cx="7474042" cy="321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여러분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아카데미상을 휩쓴 영화 </a:t>
            </a:r>
            <a:r>
              <a:rPr lang="ko-KR" altLang="en-US" sz="4400" dirty="0">
                <a:solidFill>
                  <a:srgbClr val="7030A0"/>
                </a:solidFill>
                <a:latin typeface="+mn-ea"/>
              </a:rPr>
              <a:t>기생충</a:t>
            </a:r>
            <a:r>
              <a:rPr lang="en-US" altLang="ko-KR" sz="3200" b="1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봤어요</a:t>
            </a:r>
            <a:r>
              <a:rPr lang="en-US" altLang="ko-KR" sz="3200" dirty="0">
                <a:latin typeface="+mn-ea"/>
              </a:rPr>
              <a:t>? </a:t>
            </a:r>
            <a:r>
              <a:rPr lang="ko-KR" altLang="en-US" sz="3200" dirty="0">
                <a:latin typeface="+mn-ea"/>
              </a:rPr>
              <a:t>배우들이 연기를 정말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잘하는 한편 </a:t>
            </a:r>
            <a:r>
              <a:rPr lang="ko-KR" altLang="en-US" sz="3200" dirty="0">
                <a:latin typeface="+mn-ea"/>
              </a:rPr>
              <a:t>감독이 전달하려는 메시지도 명확해서 전세계적으로 선풍적인 인기를 끌었던 것 같아요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4767881"/>
            <a:ext cx="12192000" cy="1440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  봉준호 감독은 천재적인 재능을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발휘하는 한편 </a:t>
            </a:r>
            <a:r>
              <a:rPr lang="ko-KR" altLang="en-US" sz="3200" b="1" dirty="0">
                <a:latin typeface="+mn-ea"/>
              </a:rPr>
              <a:t>인간적인</a:t>
            </a:r>
            <a:endParaRPr lang="en-US" altLang="ko-KR" sz="3200" b="1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3200" b="1" dirty="0">
                <a:latin typeface="+mn-ea"/>
              </a:rPr>
              <a:t> </a:t>
            </a:r>
            <a:r>
              <a:rPr lang="ko-KR" altLang="en-US" sz="3200" b="1" dirty="0">
                <a:latin typeface="+mn-ea"/>
              </a:rPr>
              <a:t> 매력으로도 인기가 높다고 해요</a:t>
            </a:r>
            <a:r>
              <a:rPr lang="en-US" altLang="ko-KR" sz="3200" b="1" dirty="0">
                <a:latin typeface="+mn-ea"/>
              </a:rPr>
              <a:t>.</a:t>
            </a:r>
            <a:endParaRPr lang="en-US" sz="3200" b="1" dirty="0">
              <a:latin typeface="+mn-ea"/>
            </a:endParaRPr>
          </a:p>
        </p:txBody>
      </p:sp>
      <p:pic>
        <p:nvPicPr>
          <p:cNvPr id="4102" name="Picture 6" descr="Parasite [DVD] [2019] - Best Buy">
            <a:extLst>
              <a:ext uri="{FF2B5EF4-FFF2-40B4-BE49-F238E27FC236}">
                <a16:creationId xmlns:a16="http://schemas.microsoft.com/office/drawing/2014/main" id="{65585772-E296-4A5A-81E4-D3E074691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368" y="313817"/>
            <a:ext cx="3129314" cy="44207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9373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attached to a verb to tell the occurrence of certain situation while</a:t>
            </a:r>
          </a:p>
          <a:p>
            <a:r>
              <a:rPr lang="en-US" sz="2400" dirty="0"/>
              <a:t>  another one is taking place. It is mostly used in formal setting or in writing.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-15766" y="2329823"/>
            <a:ext cx="122077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  그 배우는 해외 활동도 활발히 </a:t>
            </a:r>
            <a:r>
              <a:rPr lang="ko-KR" altLang="en-US" sz="3000" b="1" dirty="0">
                <a:solidFill>
                  <a:srgbClr val="FF0000"/>
                </a:solidFill>
              </a:rPr>
              <a:t>하는 한편</a:t>
            </a:r>
            <a:r>
              <a:rPr lang="ko-KR" altLang="en-US" sz="3000" dirty="0"/>
              <a:t> 국내 활동도 소홀히 하지</a:t>
            </a:r>
            <a:endParaRPr lang="en-US" altLang="ko-KR" sz="3000" dirty="0"/>
          </a:p>
          <a:p>
            <a:r>
              <a:rPr lang="en-US" altLang="ko-KR" sz="3000" dirty="0"/>
              <a:t> </a:t>
            </a:r>
            <a:r>
              <a:rPr lang="ko-KR" altLang="en-US" sz="3000" dirty="0"/>
              <a:t> 않는다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15766" y="3583114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  그 영화의 주인공은 생계를 위해 돈을 </a:t>
            </a:r>
            <a:r>
              <a:rPr lang="ko-KR" altLang="en-US" sz="3000" b="1" dirty="0">
                <a:solidFill>
                  <a:srgbClr val="FF0000"/>
                </a:solidFill>
              </a:rPr>
              <a:t>버는 한편</a:t>
            </a:r>
            <a:r>
              <a:rPr lang="ko-KR" altLang="en-US" sz="3000" dirty="0"/>
              <a:t> 꿈을 이루기 위한</a:t>
            </a:r>
            <a:endParaRPr lang="en-US" altLang="ko-KR" sz="3000" dirty="0"/>
          </a:p>
          <a:p>
            <a:r>
              <a:rPr lang="en-US" altLang="ko-KR" sz="3000" dirty="0"/>
              <a:t>  </a:t>
            </a:r>
            <a:r>
              <a:rPr lang="ko-KR" altLang="en-US" sz="3000" dirty="0"/>
              <a:t>노력도 게을리하지 않았다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15766" y="4836406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  그의 소설은 독자들에게 사랑을 </a:t>
            </a:r>
            <a:r>
              <a:rPr lang="ko-KR" altLang="en-US" sz="3000" b="1" dirty="0">
                <a:solidFill>
                  <a:srgbClr val="FF0000"/>
                </a:solidFill>
              </a:rPr>
              <a:t>받는 한편 </a:t>
            </a:r>
            <a:r>
              <a:rPr lang="ko-KR" altLang="en-US" sz="3000" dirty="0"/>
              <a:t>평론가들의 비판을 받기도</a:t>
            </a:r>
            <a:endParaRPr lang="en-US" altLang="ko-KR" sz="3000" dirty="0"/>
          </a:p>
          <a:p>
            <a:r>
              <a:rPr lang="en-US" altLang="ko-KR" sz="3000" dirty="0"/>
              <a:t> </a:t>
            </a:r>
            <a:r>
              <a:rPr lang="ko-KR" altLang="en-US" sz="3000" dirty="0"/>
              <a:t> 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0"/>
            <a:ext cx="3034337" cy="11793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207761" y="5741923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123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046A3A-5862-4107-8DF2-B83EE4839649}"/>
              </a:ext>
            </a:extLst>
          </p:cNvPr>
          <p:cNvSpPr/>
          <p:nvPr/>
        </p:nvSpPr>
        <p:spPr>
          <a:xfrm>
            <a:off x="603158" y="225151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는 한편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76975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/(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ㄹ 듯싶다 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2473037" y="4501758"/>
            <a:ext cx="9507681" cy="1356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영화를 보고 나오는 사람들 눈이 빨개진 것을 보니 슬픈 영화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인 듯싶다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5858B4-ED1A-4E23-AE67-4ED157071D85}"/>
              </a:ext>
            </a:extLst>
          </p:cNvPr>
          <p:cNvGrpSpPr/>
          <p:nvPr/>
        </p:nvGrpSpPr>
        <p:grpSpPr>
          <a:xfrm>
            <a:off x="704758" y="1236980"/>
            <a:ext cx="2900183" cy="4038600"/>
            <a:chOff x="881196" y="1355283"/>
            <a:chExt cx="2900183" cy="4038600"/>
          </a:xfrm>
        </p:grpSpPr>
        <p:pic>
          <p:nvPicPr>
            <p:cNvPr id="8" name="Picture 2" descr="Transparent teacher talking, Picture #1247021 transparent teacher ...">
              <a:extLst>
                <a:ext uri="{FF2B5EF4-FFF2-40B4-BE49-F238E27FC236}">
                  <a16:creationId xmlns:a16="http://schemas.microsoft.com/office/drawing/2014/main" id="{6908734B-352C-4732-97C3-6D32787488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81196" y="1355283"/>
              <a:ext cx="2857500" cy="403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5AECFD-3D9B-4FAA-94D1-9FADA14B647E}"/>
                </a:ext>
              </a:extLst>
            </p:cNvPr>
            <p:cNvSpPr txBox="1"/>
            <p:nvPr/>
          </p:nvSpPr>
          <p:spPr>
            <a:xfrm>
              <a:off x="2369139" y="3148682"/>
              <a:ext cx="14122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©ya-webdesign.com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B861D65-7E3D-4A01-AC8B-E4E99308AF97}"/>
              </a:ext>
            </a:extLst>
          </p:cNvPr>
          <p:cNvSpPr txBox="1"/>
          <p:nvPr/>
        </p:nvSpPr>
        <p:spPr>
          <a:xfrm>
            <a:off x="3787729" y="1170186"/>
            <a:ext cx="840427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그 영화의 아쉬운 점은 뭐였어요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553BED-9506-40C2-AD6C-474DDCE49488}"/>
              </a:ext>
            </a:extLst>
          </p:cNvPr>
          <p:cNvSpPr txBox="1"/>
          <p:nvPr/>
        </p:nvSpPr>
        <p:spPr>
          <a:xfrm>
            <a:off x="3787728" y="1867677"/>
            <a:ext cx="840427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학생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아이들도 보는 영화인데 야한 장면이 많았던 것 같아요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A80E9B-AE8A-46CC-95BE-92135762A159}"/>
              </a:ext>
            </a:extLst>
          </p:cNvPr>
          <p:cNvSpPr txBox="1"/>
          <p:nvPr/>
        </p:nvSpPr>
        <p:spPr>
          <a:xfrm>
            <a:off x="3787727" y="3124315"/>
            <a:ext cx="840427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선생님</a:t>
            </a:r>
            <a:r>
              <a:rPr lang="en-US" altLang="ko-KR" sz="3000" dirty="0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70C0"/>
                </a:solidFill>
                <a:latin typeface="+mn-ea"/>
              </a:rPr>
              <a:t>맞아요</a:t>
            </a:r>
            <a:r>
              <a:rPr lang="en-US" altLang="ko-KR" sz="3000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dirty="0">
                <a:solidFill>
                  <a:srgbClr val="0070C0"/>
                </a:solidFill>
                <a:latin typeface="+mn-ea"/>
              </a:rPr>
              <a:t>몇몇 야한 장면들은 삭제하는 게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좋을 듯싶어요</a:t>
            </a:r>
            <a:r>
              <a:rPr lang="en-US" altLang="ko-KR" sz="3000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986714"/>
            <a:ext cx="12207764" cy="1273016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It is attached to a verb or adjective to express the vague and subjective guess of the</a:t>
            </a:r>
          </a:p>
          <a:p>
            <a:r>
              <a:rPr lang="en-US" sz="2400" dirty="0"/>
              <a:t>  speaker.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278876" y="2440538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갈림길에서 서로 다른 길로 가는 장면이 이별을 </a:t>
            </a:r>
            <a:r>
              <a:rPr lang="ko-KR" altLang="en-US" sz="3200" b="1" dirty="0">
                <a:solidFill>
                  <a:srgbClr val="FF0000"/>
                </a:solidFill>
              </a:rPr>
              <a:t>암시하는 듯싶다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302522" y="3304239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그 내용은 너무나 익숙해서 어디선가 </a:t>
            </a:r>
            <a:r>
              <a:rPr lang="ko-KR" altLang="en-US" sz="3200" b="1" dirty="0">
                <a:solidFill>
                  <a:srgbClr val="FF0000"/>
                </a:solidFill>
              </a:rPr>
              <a:t>본 듯싶다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278876" y="416483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시작이 좋은 것을 보니 이번 작품은 흥행에 </a:t>
            </a:r>
            <a:r>
              <a:rPr lang="ko-KR" altLang="en-US" sz="3200" b="1" dirty="0">
                <a:solidFill>
                  <a:srgbClr val="FF0000"/>
                </a:solidFill>
              </a:rPr>
              <a:t>성공할 듯싶다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5080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618480" y="5225637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123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ABA7E5-6C18-4AFA-A04A-BD45751FF9EA}"/>
              </a:ext>
            </a:extLst>
          </p:cNvPr>
          <p:cNvSpPr/>
          <p:nvPr/>
        </p:nvSpPr>
        <p:spPr>
          <a:xfrm>
            <a:off x="603158" y="296271"/>
            <a:ext cx="76975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/(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ㄹ 듯싶다 </a:t>
            </a:r>
            <a:endParaRPr lang="en-US" sz="3200" dirty="0"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6349F9-3207-4694-B450-E9F5D70861E8}"/>
              </a:ext>
            </a:extLst>
          </p:cNvPr>
          <p:cNvSpPr/>
          <p:nvPr/>
        </p:nvSpPr>
        <p:spPr>
          <a:xfrm>
            <a:off x="389798" y="4846320"/>
            <a:ext cx="4720682" cy="1554695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000" b="1" dirty="0">
                <a:solidFill>
                  <a:srgbClr val="FF0000"/>
                </a:solidFill>
              </a:rPr>
              <a:t>듯싶다</a:t>
            </a:r>
            <a:r>
              <a:rPr lang="ko-KR" altLang="en-US" sz="3000" dirty="0"/>
              <a:t> </a:t>
            </a:r>
            <a:r>
              <a:rPr lang="en-US" altLang="ko-KR" sz="3000" dirty="0"/>
              <a:t>can be replaced with </a:t>
            </a:r>
            <a:r>
              <a:rPr lang="ko-KR" altLang="en-US" sz="3000" b="1" dirty="0">
                <a:solidFill>
                  <a:srgbClr val="FF0000"/>
                </a:solidFill>
              </a:rPr>
              <a:t>듯하다</a:t>
            </a:r>
            <a:r>
              <a:rPr lang="en-US" altLang="ko-KR" sz="3000" b="1" dirty="0">
                <a:solidFill>
                  <a:srgbClr val="FF0000"/>
                </a:solidFill>
              </a:rPr>
              <a:t> </a:t>
            </a:r>
            <a:r>
              <a:rPr lang="en-US" altLang="ko-KR" sz="3000" dirty="0"/>
              <a:t>in formal writing.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730610E-843D-4380-AD70-F5606AC36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030119"/>
              </p:ext>
            </p:extLst>
          </p:nvPr>
        </p:nvGraphicFramePr>
        <p:xfrm>
          <a:off x="603158" y="1246292"/>
          <a:ext cx="11009720" cy="435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0842">
                  <a:extLst>
                    <a:ext uri="{9D8B030D-6E8A-4147-A177-3AD203B41FA5}">
                      <a16:colId xmlns:a16="http://schemas.microsoft.com/office/drawing/2014/main" val="3254138878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369321559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60528304"/>
                    </a:ext>
                  </a:extLst>
                </a:gridCol>
                <a:gridCol w="3322320">
                  <a:extLst>
                    <a:ext uri="{9D8B030D-6E8A-4147-A177-3AD203B41FA5}">
                      <a16:colId xmlns:a16="http://schemas.microsoft.com/office/drawing/2014/main" val="714414885"/>
                    </a:ext>
                  </a:extLst>
                </a:gridCol>
                <a:gridCol w="3332478">
                  <a:extLst>
                    <a:ext uri="{9D8B030D-6E8A-4147-A177-3AD203B41FA5}">
                      <a16:colId xmlns:a16="http://schemas.microsoft.com/office/drawing/2014/main" val="1845079118"/>
                    </a:ext>
                  </a:extLst>
                </a:gridCol>
              </a:tblGrid>
              <a:tr h="225214">
                <a:tc rowSpan="3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동사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현재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는 듯싶다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먹는 듯싶다</a:t>
                      </a:r>
                      <a:endParaRPr lang="en-US" altLang="ko-KR" sz="3200" dirty="0"/>
                    </a:p>
                    <a:p>
                      <a:r>
                        <a:rPr lang="ko-KR" altLang="en-US" sz="3200" dirty="0"/>
                        <a:t>가는 듯싶다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4423975"/>
                  </a:ext>
                </a:extLst>
              </a:tr>
              <a:tr h="225214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과거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-(</a:t>
                      </a:r>
                      <a:r>
                        <a:rPr lang="ko-KR" altLang="en-US" sz="3200" dirty="0"/>
                        <a:t>으</a:t>
                      </a:r>
                      <a:r>
                        <a:rPr lang="en-US" altLang="ko-KR" sz="3200" dirty="0"/>
                        <a:t>)</a:t>
                      </a:r>
                      <a:r>
                        <a:rPr lang="ko-KR" altLang="en-US" sz="3200" dirty="0"/>
                        <a:t>ㄴ 듯싶다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먹은 듯싶다</a:t>
                      </a:r>
                      <a:endParaRPr lang="en-US" altLang="ko-KR" sz="3200" dirty="0"/>
                    </a:p>
                    <a:p>
                      <a:r>
                        <a:rPr lang="ko-KR" altLang="en-US" sz="3200" dirty="0"/>
                        <a:t>간 듯싶다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8520184"/>
                  </a:ext>
                </a:extLst>
              </a:tr>
              <a:tr h="225214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미래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-(</a:t>
                      </a:r>
                      <a:r>
                        <a:rPr lang="ko-KR" altLang="en-US" sz="3200" dirty="0"/>
                        <a:t>으</a:t>
                      </a:r>
                      <a:r>
                        <a:rPr lang="en-US" altLang="ko-KR" sz="3200" dirty="0"/>
                        <a:t>)</a:t>
                      </a:r>
                      <a:r>
                        <a:rPr lang="ko-KR" altLang="en-US" sz="3200" dirty="0"/>
                        <a:t>ㄹ 듯싶다</a:t>
                      </a:r>
                      <a:endParaRPr lang="en-US" altLang="ko-K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먹을 듯싶다</a:t>
                      </a:r>
                      <a:endParaRPr lang="en-US" altLang="ko-KR" sz="3200" dirty="0"/>
                    </a:p>
                    <a:p>
                      <a:r>
                        <a:rPr lang="ko-KR" altLang="en-US" sz="3200" dirty="0"/>
                        <a:t>갈 듯싶다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654205"/>
                  </a:ext>
                </a:extLst>
              </a:tr>
              <a:tr h="225214"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형용사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을 듯싶다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작을 듯싶다</a:t>
                      </a:r>
                      <a:endParaRPr lang="en-US" altLang="ko-KR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4891079"/>
                  </a:ext>
                </a:extLst>
              </a:tr>
              <a:tr h="225214"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ㄹ 듯싶다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클 듯싶다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8192244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43D47E-D6B4-4F3C-A9FA-4FB67D7599B2}"/>
              </a:ext>
            </a:extLst>
          </p:cNvPr>
          <p:cNvSpPr/>
          <p:nvPr/>
        </p:nvSpPr>
        <p:spPr>
          <a:xfrm>
            <a:off x="603157" y="296271"/>
            <a:ext cx="10878797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/(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ㄹ 듯싶다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r>
              <a:rPr lang="ko-KR" altLang="en-US" sz="28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86437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/>
        </p:nvGraphicFramePr>
        <p:xfrm>
          <a:off x="-1" y="679026"/>
          <a:ext cx="12192000" cy="53356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</a:tblGrid>
              <a:tr h="26678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격변의 시대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본선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승패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26678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무려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예선을 펼치다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9733365"/>
                  </a:ext>
                </a:extLst>
              </a:tr>
            </a:tbl>
          </a:graphicData>
        </a:graphic>
      </p:graphicFrame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0E35FF9-E42E-46C3-A65C-B49CFD3668E0}"/>
              </a:ext>
            </a:extLst>
          </p:cNvPr>
          <p:cNvSpPr/>
          <p:nvPr/>
        </p:nvSpPr>
        <p:spPr>
          <a:xfrm>
            <a:off x="4155440" y="1757680"/>
            <a:ext cx="38608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예비 심사를 거쳐 우승자를 뽑기 위한 최종 선발</a:t>
            </a:r>
            <a:endParaRPr lang="en-US" sz="28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E070938-AC20-4F5C-9BBE-3EA1CDE9498D}"/>
              </a:ext>
            </a:extLst>
          </p:cNvPr>
          <p:cNvSpPr/>
          <p:nvPr/>
        </p:nvSpPr>
        <p:spPr>
          <a:xfrm>
            <a:off x="96520" y="1757680"/>
            <a:ext cx="38608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상황이 갑자기 심하게 변하는 시대</a:t>
            </a:r>
            <a:endParaRPr lang="en-US" sz="28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4B428A0-8756-4DF0-BAAD-D220465C9A16}"/>
              </a:ext>
            </a:extLst>
          </p:cNvPr>
          <p:cNvSpPr/>
          <p:nvPr/>
        </p:nvSpPr>
        <p:spPr>
          <a:xfrm>
            <a:off x="96520" y="4469308"/>
            <a:ext cx="38608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그 수가 예상보다 상당히 많음을 나타냄</a:t>
            </a:r>
            <a:endParaRPr lang="en-US" sz="2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9057336-B035-404F-9A9E-403231B89A95}"/>
              </a:ext>
            </a:extLst>
          </p:cNvPr>
          <p:cNvSpPr/>
          <p:nvPr/>
        </p:nvSpPr>
        <p:spPr>
          <a:xfrm>
            <a:off x="4155440" y="4469308"/>
            <a:ext cx="38608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본선에 나갈 후보를 뽑기 위해 경쟁하게 하다</a:t>
            </a:r>
            <a:endParaRPr lang="en-US" sz="28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125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3231CA3-429B-4F42-81F7-6CBD9B36CDAE}"/>
              </a:ext>
            </a:extLst>
          </p:cNvPr>
          <p:cNvSpPr/>
          <p:nvPr/>
        </p:nvSpPr>
        <p:spPr>
          <a:xfrm>
            <a:off x="8234682" y="1757680"/>
            <a:ext cx="38608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승리와 패배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36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4" grpId="0" animBg="1"/>
      <p:bldP spid="25" grpId="0" animBg="1"/>
      <p:bldP spid="26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2A0E3A2-D4C1-4226-BD89-8C13A7DB543D}"/>
              </a:ext>
            </a:extLst>
          </p:cNvPr>
          <p:cNvSpPr/>
          <p:nvPr/>
        </p:nvSpPr>
        <p:spPr>
          <a:xfrm>
            <a:off x="603158" y="174351"/>
            <a:ext cx="382660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124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듣기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603158" y="1117600"/>
            <a:ext cx="2221322" cy="257048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1. </a:t>
            </a:r>
            <a:r>
              <a:rPr lang="ko-KR" altLang="en-US" sz="3200" b="1" dirty="0"/>
              <a:t>듣기 전 활동</a:t>
            </a:r>
            <a:r>
              <a:rPr lang="en-US" altLang="ko-KR" sz="3200" dirty="0"/>
              <a:t>:</a:t>
            </a:r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3200" dirty="0"/>
              <a:t>영화 포스터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E7AF34-E9FF-4F52-BBE8-5FA3359AD7BB}"/>
              </a:ext>
            </a:extLst>
          </p:cNvPr>
          <p:cNvSpPr txBox="1"/>
          <p:nvPr/>
        </p:nvSpPr>
        <p:spPr>
          <a:xfrm>
            <a:off x="3129280" y="1276938"/>
            <a:ext cx="906272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국제시장</a:t>
            </a:r>
            <a:r>
              <a:rPr lang="ko-KR" altLang="en-US" sz="3200" dirty="0">
                <a:latin typeface="+mn-ea"/>
              </a:rPr>
              <a:t>이라는 영화 본 적 있어요</a:t>
            </a:r>
            <a:r>
              <a:rPr lang="en-US" altLang="ko-KR" sz="3200" dirty="0">
                <a:latin typeface="+mn-ea"/>
              </a:rPr>
              <a:t>? </a:t>
            </a:r>
            <a:r>
              <a:rPr lang="ko-KR" altLang="en-US" sz="3200" dirty="0">
                <a:latin typeface="+mn-ea"/>
              </a:rPr>
              <a:t>아직 못 봤으면 어떤 영화라고 생각해요</a:t>
            </a:r>
            <a:r>
              <a:rPr lang="en-US" altLang="ko-KR" sz="3200" dirty="0">
                <a:latin typeface="+mn-ea"/>
              </a:rPr>
              <a:t>? </a:t>
            </a:r>
            <a:endParaRPr lang="en-US" sz="3200" dirty="0">
              <a:latin typeface="+mn-ea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A7E9D34-61C2-4887-B7F0-5231144F82A8}"/>
              </a:ext>
            </a:extLst>
          </p:cNvPr>
          <p:cNvGrpSpPr/>
          <p:nvPr/>
        </p:nvGrpSpPr>
        <p:grpSpPr>
          <a:xfrm>
            <a:off x="200818" y="3671279"/>
            <a:ext cx="2298542" cy="2245710"/>
            <a:chOff x="9309911" y="4393189"/>
            <a:chExt cx="2624370" cy="2455001"/>
          </a:xfrm>
        </p:grpSpPr>
        <p:pic>
          <p:nvPicPr>
            <p:cNvPr id="9" name="Picture 6" descr="Cute Blue Headphones Cartoon Vector Graphic Design Royalty Free ...">
              <a:extLst>
                <a:ext uri="{FF2B5EF4-FFF2-40B4-BE49-F238E27FC236}">
                  <a16:creationId xmlns:a16="http://schemas.microsoft.com/office/drawing/2014/main" id="{5F855ADA-5E86-4339-9B5E-1A2AB4A8C2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9846" r="90000">
                          <a14:foregroundMark x1="10154" y1="69154" x2="9846" y2="70385"/>
                          <a14:foregroundMark x1="90000" y1="67077" x2="90000" y2="67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9280" y="4393189"/>
              <a:ext cx="2455001" cy="2455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F9DAB4-10A6-4F46-9EA4-0049EAB14443}"/>
                </a:ext>
              </a:extLst>
            </p:cNvPr>
            <p:cNvSpPr txBox="1"/>
            <p:nvPr/>
          </p:nvSpPr>
          <p:spPr>
            <a:xfrm>
              <a:off x="9309911" y="6518266"/>
              <a:ext cx="18657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2499360" y="3997759"/>
            <a:ext cx="9164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28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영화 감상 소감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05B1C2-10C2-4A8F-8661-39BB337576E7}"/>
              </a:ext>
            </a:extLst>
          </p:cNvPr>
          <p:cNvSpPr txBox="1"/>
          <p:nvPr/>
        </p:nvSpPr>
        <p:spPr>
          <a:xfrm>
            <a:off x="2499360" y="5073062"/>
            <a:ext cx="9164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28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케이팝 월드 페스티벌 </a:t>
            </a: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뉴스 듣기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10891520" y="396021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34</a:t>
            </a:r>
            <a:endParaRPr lang="en-US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10891520" y="507009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35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4531361" y="258025"/>
            <a:ext cx="705748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n-ea"/>
              </a:rPr>
              <a:t>125</a:t>
            </a:r>
            <a:r>
              <a:rPr lang="ko-KR" altLang="en-US" sz="2800" dirty="0">
                <a:latin typeface="+mn-ea"/>
              </a:rPr>
              <a:t>쪽 새 단어 먼저 확인할게요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pic>
        <p:nvPicPr>
          <p:cNvPr id="7" name="034">
            <a:hlinkClick r:id="" action="ppaction://media"/>
            <a:extLst>
              <a:ext uri="{FF2B5EF4-FFF2-40B4-BE49-F238E27FC236}">
                <a16:creationId xmlns:a16="http://schemas.microsoft.com/office/drawing/2014/main" id="{5FB8E13E-D009-49A8-988F-CBB4792D4A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16818" y="3962413"/>
            <a:ext cx="940429" cy="940429"/>
          </a:xfrm>
          <a:prstGeom prst="rect">
            <a:avLst/>
          </a:prstGeom>
        </p:spPr>
      </p:pic>
      <p:pic>
        <p:nvPicPr>
          <p:cNvPr id="16" name="035">
            <a:hlinkClick r:id="" action="ppaction://media"/>
            <a:extLst>
              <a:ext uri="{FF2B5EF4-FFF2-40B4-BE49-F238E27FC236}">
                <a16:creationId xmlns:a16="http://schemas.microsoft.com/office/drawing/2014/main" id="{364E2767-BABA-4F3B-9ABA-4E30343000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16818" y="509728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5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11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507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" grpId="0"/>
      <p:bldP spid="11" grpId="0"/>
      <p:bldP spid="12" grpId="0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500ECDC-9DEE-4CEE-B0A6-61CEBE135FBC}"/>
              </a:ext>
            </a:extLst>
          </p:cNvPr>
          <p:cNvSpPr/>
          <p:nvPr/>
        </p:nvSpPr>
        <p:spPr>
          <a:xfrm>
            <a:off x="603158" y="133711"/>
            <a:ext cx="40907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125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말하기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603158" y="1146397"/>
            <a:ext cx="3135722" cy="2341206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최근에 본 공연</a:t>
            </a:r>
            <a:r>
              <a:rPr lang="en-US" altLang="ko-KR" sz="3200" b="1" dirty="0"/>
              <a:t>/</a:t>
            </a:r>
            <a:r>
              <a:rPr lang="ko-KR" altLang="en-US" sz="3200" b="1" dirty="0"/>
              <a:t>작품 소개하기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365A6-FFC7-45C2-8C09-24CD7F07DB7D}"/>
              </a:ext>
            </a:extLst>
          </p:cNvPr>
          <p:cNvSpPr txBox="1"/>
          <p:nvPr/>
        </p:nvSpPr>
        <p:spPr>
          <a:xfrm>
            <a:off x="3830320" y="1053418"/>
            <a:ext cx="682752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최근에 본 공연이 있어요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그 작품에 대해 소개해 보세요</a:t>
            </a:r>
            <a:r>
              <a:rPr lang="en-US" altLang="ko-KR" sz="3000" dirty="0">
                <a:latin typeface="+mn-ea"/>
              </a:rPr>
              <a:t>.</a:t>
            </a:r>
            <a:r>
              <a:rPr lang="ko-KR" altLang="en-US" sz="3000" dirty="0">
                <a:latin typeface="+mn-ea"/>
              </a:rPr>
              <a:t> 영화도 괜찮아요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79661C-9FE5-4FAA-9766-8C029963DCD1}"/>
              </a:ext>
            </a:extLst>
          </p:cNvPr>
          <p:cNvSpPr txBox="1"/>
          <p:nvPr/>
        </p:nvSpPr>
        <p:spPr>
          <a:xfrm>
            <a:off x="3830320" y="2410574"/>
            <a:ext cx="833120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dirty="0">
                <a:solidFill>
                  <a:srgbClr val="C00000"/>
                </a:solidFill>
                <a:latin typeface="+mn-ea"/>
              </a:rPr>
              <a:t>인터넷에서 그 작품에 대한 정보를 찾아서 메모하세요</a:t>
            </a:r>
            <a:r>
              <a:rPr lang="en-US" altLang="ko-KR" sz="3200" dirty="0">
                <a:solidFill>
                  <a:srgbClr val="C00000"/>
                </a:solidFill>
                <a:latin typeface="+mn-ea"/>
              </a:rPr>
              <a:t>.</a:t>
            </a:r>
            <a:endParaRPr lang="en-US" sz="32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A09567-90F0-468B-8939-7731F1EF4597}"/>
              </a:ext>
            </a:extLst>
          </p:cNvPr>
          <p:cNvSpPr txBox="1"/>
          <p:nvPr/>
        </p:nvSpPr>
        <p:spPr>
          <a:xfrm>
            <a:off x="603158" y="3814517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공연에 대한 기본 정보들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(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배우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연출가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내용 등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)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을 메모하세요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00AA1B-C7B4-4851-93A1-00A79B8AC6BF}"/>
              </a:ext>
            </a:extLst>
          </p:cNvPr>
          <p:cNvSpPr txBox="1"/>
          <p:nvPr/>
        </p:nvSpPr>
        <p:spPr>
          <a:xfrm>
            <a:off x="603158" y="5433321"/>
            <a:ext cx="1166368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/>
                </a:solidFill>
                <a:latin typeface="+mn-ea"/>
              </a:rPr>
              <a:t>발표를 위해 정리한 후에 발표하세요</a:t>
            </a:r>
            <a:r>
              <a:rPr lang="en-US" altLang="ko-KR" sz="3000" b="1" dirty="0">
                <a:solidFill>
                  <a:schemeClr val="accent2"/>
                </a:solidFill>
                <a:latin typeface="+mn-ea"/>
              </a:rPr>
              <a:t>.</a:t>
            </a:r>
            <a:endParaRPr lang="en-US" sz="3000" b="1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262F53-E7D5-434E-88B8-F45820023E96}"/>
              </a:ext>
            </a:extLst>
          </p:cNvPr>
          <p:cNvSpPr txBox="1"/>
          <p:nvPr/>
        </p:nvSpPr>
        <p:spPr>
          <a:xfrm>
            <a:off x="603158" y="4659479"/>
            <a:ext cx="1166368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비평이나 소감을 적은 글도 찾아서 자기가 느낀 점과 비교하세요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B2E44FE-43AD-4987-A67B-3BD8A7D0E979}"/>
              </a:ext>
            </a:extLst>
          </p:cNvPr>
          <p:cNvSpPr/>
          <p:nvPr/>
        </p:nvSpPr>
        <p:spPr>
          <a:xfrm>
            <a:off x="7402922" y="5409101"/>
            <a:ext cx="4572000" cy="998070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발표 후 수정이 필요한 어휘나 표현 확인하기</a:t>
            </a:r>
            <a:endParaRPr lang="en-US" sz="2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12AA2AF-4155-4A8F-A8DD-D01143E4E87F}"/>
              </a:ext>
            </a:extLst>
          </p:cNvPr>
          <p:cNvGrpSpPr/>
          <p:nvPr/>
        </p:nvGrpSpPr>
        <p:grpSpPr>
          <a:xfrm>
            <a:off x="10445646" y="-96021"/>
            <a:ext cx="1841512" cy="1744675"/>
            <a:chOff x="9767650" y="234366"/>
            <a:chExt cx="1968552" cy="2035407"/>
          </a:xfrm>
        </p:grpSpPr>
        <p:pic>
          <p:nvPicPr>
            <p:cNvPr id="14" name="Picture 6" descr="Talking Mouth Clipart Talking Mouth Clipart Speak Or - Speaking ...">
              <a:extLst>
                <a:ext uri="{FF2B5EF4-FFF2-40B4-BE49-F238E27FC236}">
                  <a16:creationId xmlns:a16="http://schemas.microsoft.com/office/drawing/2014/main" id="{32E2E3B9-B1B0-49CF-8A1B-E49C3928E5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087" b="90000" l="7614" r="92159">
                          <a14:foregroundMark x1="23636" y1="15217" x2="26136" y2="25435"/>
                          <a14:foregroundMark x1="27841" y1="11413" x2="30341" y2="22826"/>
                          <a14:foregroundMark x1="23977" y1="8587" x2="22727" y2="12609"/>
                          <a14:foregroundMark x1="20909" y1="28152" x2="22273" y2="36196"/>
                          <a14:foregroundMark x1="18409" y1="17174" x2="19205" y2="22391"/>
                          <a14:foregroundMark x1="7614" y1="49239" x2="8295" y2="53913"/>
                          <a14:foregroundMark x1="44432" y1="50652" x2="45000" y2="53804"/>
                          <a14:foregroundMark x1="39773" y1="52935" x2="40568" y2="54022"/>
                          <a14:foregroundMark x1="34659" y1="57609" x2="35000" y2="58913"/>
                          <a14:foregroundMark x1="71705" y1="18478" x2="68295" y2="28261"/>
                          <a14:foregroundMark x1="73977" y1="11848" x2="75455" y2="18043"/>
                          <a14:foregroundMark x1="70000" y1="12609" x2="71705" y2="19565"/>
                          <a14:foregroundMark x1="67841" y1="11087" x2="69773" y2="16848"/>
                          <a14:foregroundMark x1="69091" y1="10109" x2="73068" y2="13804"/>
                          <a14:foregroundMark x1="77273" y1="16196" x2="80795" y2="25326"/>
                          <a14:foregroundMark x1="82955" y1="31957" x2="87159" y2="43370"/>
                          <a14:foregroundMark x1="73750" y1="6630" x2="73750" y2="6630"/>
                          <a14:foregroundMark x1="68068" y1="6087" x2="68068" y2="6087"/>
                          <a14:foregroundMark x1="67614" y1="6522" x2="67614" y2="6522"/>
                          <a14:foregroundMark x1="90568" y1="38261" x2="91818" y2="46087"/>
                          <a14:foregroundMark x1="91705" y1="55435" x2="92159" y2="62391"/>
                          <a14:foregroundMark x1="92159" y1="62391" x2="91364" y2="65217"/>
                          <a14:foregroundMark x1="51705" y1="54022" x2="51705" y2="55652"/>
                          <a14:foregroundMark x1="56932" y1="54565" x2="56932" y2="55217"/>
                          <a14:foregroundMark x1="61023" y1="57826" x2="61136" y2="580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9372" y="234366"/>
              <a:ext cx="1946830" cy="2035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C5165-3988-4A88-B7B9-8CB141CCC587}"/>
                </a:ext>
              </a:extLst>
            </p:cNvPr>
            <p:cNvSpPr txBox="1"/>
            <p:nvPr/>
          </p:nvSpPr>
          <p:spPr>
            <a:xfrm>
              <a:off x="9767650" y="1830010"/>
              <a:ext cx="16967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©pinclipart.com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/>
        </p:nvGraphicFramePr>
        <p:xfrm>
          <a:off x="-2" y="679025"/>
          <a:ext cx="12192000" cy="5366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</a:tblGrid>
              <a:tr h="178872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일대기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파견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참전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178872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이산가족 상봉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시대적 배경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733365"/>
                  </a:ext>
                </a:extLst>
              </a:tr>
              <a:tr h="178872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호평을 받다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암울하다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233999"/>
                  </a:ext>
                </a:extLst>
              </a:tr>
            </a:tbl>
          </a:graphicData>
        </a:graphic>
      </p:graphicFrame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4B428A0-8756-4DF0-BAAD-D220465C9A16}"/>
              </a:ext>
            </a:extLst>
          </p:cNvPr>
          <p:cNvSpPr/>
          <p:nvPr/>
        </p:nvSpPr>
        <p:spPr>
          <a:xfrm>
            <a:off x="0" y="1395997"/>
            <a:ext cx="403352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한 사람의 일생을 적은 기록</a:t>
            </a:r>
            <a:endParaRPr lang="en-US" sz="28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127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0FA6DBA-B32C-482F-BED2-59284B8BFA0A}"/>
              </a:ext>
            </a:extLst>
          </p:cNvPr>
          <p:cNvSpPr/>
          <p:nvPr/>
        </p:nvSpPr>
        <p:spPr>
          <a:xfrm>
            <a:off x="4079238" y="1395997"/>
            <a:ext cx="403352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임무를 주어 사람을 보냄</a:t>
            </a:r>
            <a:endParaRPr lang="en-US" sz="28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BA4CB95-2D4A-41F5-8C76-4FA5673AE037}"/>
              </a:ext>
            </a:extLst>
          </p:cNvPr>
          <p:cNvSpPr/>
          <p:nvPr/>
        </p:nvSpPr>
        <p:spPr>
          <a:xfrm>
            <a:off x="8158476" y="1395996"/>
            <a:ext cx="403352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전쟁에 참가함</a:t>
            </a:r>
            <a:endParaRPr lang="en-US" sz="2800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22D73AE-8817-4DAC-B84B-7C6D68DFBBE2}"/>
              </a:ext>
            </a:extLst>
          </p:cNvPr>
          <p:cNvSpPr/>
          <p:nvPr/>
        </p:nvSpPr>
        <p:spPr>
          <a:xfrm>
            <a:off x="0" y="3179903"/>
            <a:ext cx="403352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헤어진 가족이 다시 만남</a:t>
            </a:r>
            <a:endParaRPr lang="en-US" sz="28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1064C3D-3ECA-4C1F-90C6-1F1585ECFD03}"/>
              </a:ext>
            </a:extLst>
          </p:cNvPr>
          <p:cNvSpPr/>
          <p:nvPr/>
        </p:nvSpPr>
        <p:spPr>
          <a:xfrm>
            <a:off x="4079238" y="3178119"/>
            <a:ext cx="403352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어떤 일이 일어난 시간적 공간</a:t>
            </a:r>
            <a:endParaRPr lang="en-US" sz="2800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4AF2456-5CE1-4538-A907-9EE62048CB6E}"/>
              </a:ext>
            </a:extLst>
          </p:cNvPr>
          <p:cNvSpPr/>
          <p:nvPr/>
        </p:nvSpPr>
        <p:spPr>
          <a:xfrm>
            <a:off x="0" y="4957658"/>
            <a:ext cx="403352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좋은 평가를 받다</a:t>
            </a:r>
            <a:endParaRPr lang="en-US" sz="28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3109047-3797-46E6-864E-B95E6A020A25}"/>
              </a:ext>
            </a:extLst>
          </p:cNvPr>
          <p:cNvSpPr/>
          <p:nvPr/>
        </p:nvSpPr>
        <p:spPr>
          <a:xfrm>
            <a:off x="4079238" y="4951505"/>
            <a:ext cx="4033520" cy="10813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어둡고 절망적이다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5559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  <p:bldP spid="16" grpId="0" animBg="1"/>
      <p:bldP spid="18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solidFill>
            <a:srgbClr val="7030A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13</a:t>
            </a:r>
            <a:endParaRPr lang="en-US" sz="48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015857" y="2185448"/>
            <a:ext cx="4176143" cy="330199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7000" b="1" kern="0" dirty="0">
                <a:latin typeface="+mj-lt"/>
                <a:ea typeface="Malgun Gothic" panose="020B0503020000020004" pitchFamily="34" charset="-127"/>
              </a:rPr>
              <a:t>대중 예술</a:t>
            </a:r>
            <a:endParaRPr lang="en-US" sz="7000" b="1" kern="0" dirty="0">
              <a:latin typeface="+mj-lt"/>
              <a:ea typeface="Malgun Gothic" panose="020B0503020000020004" pitchFamily="34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169959-9EF1-470F-B956-F4AC91EF3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9" y="1"/>
            <a:ext cx="8012688" cy="618294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96865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5FCF84-7E78-4544-B467-4A49BC74B23D}"/>
              </a:ext>
            </a:extLst>
          </p:cNvPr>
          <p:cNvSpPr/>
          <p:nvPr/>
        </p:nvSpPr>
        <p:spPr>
          <a:xfrm>
            <a:off x="603158" y="154031"/>
            <a:ext cx="40704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126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읽기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DFB1605-E0EF-4A97-9C84-016B703B7C93}"/>
              </a:ext>
            </a:extLst>
          </p:cNvPr>
          <p:cNvSpPr/>
          <p:nvPr/>
        </p:nvSpPr>
        <p:spPr>
          <a:xfrm>
            <a:off x="603158" y="979285"/>
            <a:ext cx="3135722" cy="244971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국제시장 관람 후기</a:t>
            </a:r>
            <a:r>
              <a:rPr lang="en-US" altLang="ko-KR" sz="3200" dirty="0"/>
              <a:t>(</a:t>
            </a:r>
            <a:r>
              <a:rPr lang="ko-KR" altLang="en-US" sz="3200" dirty="0"/>
              <a:t>짧은 평</a:t>
            </a:r>
            <a:r>
              <a:rPr lang="en-US" altLang="ko-KR" sz="3200" dirty="0"/>
              <a:t>)</a:t>
            </a:r>
            <a:r>
              <a:rPr lang="ko-KR" altLang="en-US" sz="3200" dirty="0"/>
              <a:t> 보기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F06036-E1F2-4761-8449-9E69D9CD9C87}"/>
              </a:ext>
            </a:extLst>
          </p:cNvPr>
          <p:cNvSpPr txBox="1"/>
          <p:nvPr/>
        </p:nvSpPr>
        <p:spPr>
          <a:xfrm>
            <a:off x="3860800" y="1231390"/>
            <a:ext cx="83312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영화에 대한 평이 어때요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1A993-D825-4C85-A32C-84352B8EB93F}"/>
              </a:ext>
            </a:extLst>
          </p:cNvPr>
          <p:cNvSpPr txBox="1"/>
          <p:nvPr/>
        </p:nvSpPr>
        <p:spPr>
          <a:xfrm>
            <a:off x="3860800" y="1953406"/>
            <a:ext cx="83312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C00000"/>
                </a:solidFill>
                <a:latin typeface="+mn-ea"/>
              </a:rPr>
              <a:t>영화를 긍정적으로 평가하는 이유는 뭐예요</a:t>
            </a:r>
            <a:r>
              <a:rPr lang="en-US" altLang="ko-KR" sz="3000" dirty="0">
                <a:solidFill>
                  <a:srgbClr val="C00000"/>
                </a:solidFill>
                <a:latin typeface="+mn-ea"/>
              </a:rPr>
              <a:t>? </a:t>
            </a:r>
            <a:r>
              <a:rPr lang="ko-KR" altLang="en-US" sz="3000" dirty="0">
                <a:solidFill>
                  <a:srgbClr val="C00000"/>
                </a:solidFill>
                <a:latin typeface="+mn-ea"/>
              </a:rPr>
              <a:t>무엇에 감동을 받았다고 해요</a:t>
            </a:r>
            <a:r>
              <a:rPr lang="en-US" altLang="ko-KR" sz="3000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BEEC1B-10F7-46C8-8F2E-A57535BD0B84}"/>
              </a:ext>
            </a:extLst>
          </p:cNvPr>
          <p:cNvSpPr txBox="1"/>
          <p:nvPr/>
        </p:nvSpPr>
        <p:spPr>
          <a:xfrm>
            <a:off x="2461859" y="4176069"/>
            <a:ext cx="9713042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2.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영화 감상문 읽기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국제시장을 보고 쓴 영화 감상문을 읽을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네 단락으로 구성되어 있는데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각 단락마다 어떤 내용으로 채웠는지 생각하면서 읽어 봐요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6F4F7A-DF4F-448B-812C-DAB43C8C15C3}"/>
              </a:ext>
            </a:extLst>
          </p:cNvPr>
          <p:cNvGrpSpPr/>
          <p:nvPr/>
        </p:nvGrpSpPr>
        <p:grpSpPr>
          <a:xfrm>
            <a:off x="603158" y="4110343"/>
            <a:ext cx="1728521" cy="1836632"/>
            <a:chOff x="603158" y="4725097"/>
            <a:chExt cx="1728521" cy="1836632"/>
          </a:xfrm>
        </p:grpSpPr>
        <p:pic>
          <p:nvPicPr>
            <p:cNvPr id="11" name="Picture 2" descr="School Clipart School Reading Book">
              <a:extLst>
                <a:ext uri="{FF2B5EF4-FFF2-40B4-BE49-F238E27FC236}">
                  <a16:creationId xmlns:a16="http://schemas.microsoft.com/office/drawing/2014/main" id="{072AB13A-CBF1-47DD-BA13-79B44B5F7D5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935" b="94273" l="10000" r="90000">
                          <a14:foregroundMark x1="17955" y1="13746" x2="19205" y2="17755"/>
                          <a14:foregroundMark x1="23295" y1="14662" x2="25455" y2="15578"/>
                          <a14:foregroundMark x1="33409" y1="15693" x2="36023" y2="16151"/>
                          <a14:foregroundMark x1="29886" y1="15578" x2="30227" y2="16151"/>
                          <a14:foregroundMark x1="44318" y1="9049" x2="45114" y2="9049"/>
                          <a14:foregroundMark x1="26818" y1="17640" x2="26818" y2="17640"/>
                          <a14:foregroundMark x1="28068" y1="17640" x2="30341" y2="19129"/>
                          <a14:foregroundMark x1="29545" y1="14548" x2="36477" y2="13631"/>
                          <a14:foregroundMark x1="36477" y1="13631" x2="36477" y2="13631"/>
                          <a14:foregroundMark x1="37386" y1="15464" x2="43523" y2="14777"/>
                          <a14:foregroundMark x1="46364" y1="13631" x2="55227" y2="13631"/>
                          <a14:foregroundMark x1="55227" y1="13631" x2="59318" y2="13631"/>
                          <a14:foregroundMark x1="50795" y1="10653" x2="59545" y2="13173"/>
                          <a14:foregroundMark x1="61477" y1="12257" x2="68409" y2="11455"/>
                          <a14:foregroundMark x1="58636" y1="10538" x2="62614" y2="9966"/>
                          <a14:foregroundMark x1="54432" y1="15006" x2="62386" y2="15120"/>
                          <a14:foregroundMark x1="65114" y1="13517" x2="70114" y2="14548"/>
                          <a14:foregroundMark x1="61818" y1="12486" x2="70455" y2="13173"/>
                          <a14:foregroundMark x1="82386" y1="9622" x2="82386" y2="10653"/>
                          <a14:foregroundMark x1="12045" y1="42497" x2="13182" y2="45934"/>
                          <a14:foregroundMark x1="11364" y1="88431" x2="11364" y2="88431"/>
                          <a14:foregroundMark x1="21250" y1="94273" x2="21250" y2="94273"/>
                          <a14:foregroundMark x1="74432" y1="13288" x2="74432" y2="13288"/>
                          <a14:foregroundMark x1="77955" y1="11798" x2="77955" y2="11798"/>
                          <a14:foregroundMark x1="73977" y1="13173" x2="75455" y2="12944"/>
                          <a14:foregroundMark x1="77500" y1="12600" x2="77841" y2="12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8" t="4320" r="7224" b="2963"/>
            <a:stretch/>
          </p:blipFill>
          <p:spPr bwMode="auto">
            <a:xfrm>
              <a:off x="603158" y="4725097"/>
              <a:ext cx="1728521" cy="1836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89DA09-38AA-49C1-A6C0-C3C42473D16C}"/>
                </a:ext>
              </a:extLst>
            </p:cNvPr>
            <p:cNvSpPr txBox="1"/>
            <p:nvPr/>
          </p:nvSpPr>
          <p:spPr>
            <a:xfrm>
              <a:off x="906058" y="6155765"/>
              <a:ext cx="1270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CC279C1-FB7E-412C-AF5A-D15080DCFC21}"/>
              </a:ext>
            </a:extLst>
          </p:cNvPr>
          <p:cNvSpPr txBox="1"/>
          <p:nvPr/>
        </p:nvSpPr>
        <p:spPr>
          <a:xfrm>
            <a:off x="4775200" y="258025"/>
            <a:ext cx="681364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Haan YGodic 230" panose="02020603020101020101" pitchFamily="18" charset="-127"/>
                <a:ea typeface="Haan YGodic 230" panose="02020603020101020101" pitchFamily="18" charset="-127"/>
              </a:rPr>
              <a:t>127</a:t>
            </a:r>
            <a:r>
              <a:rPr lang="ko-KR" altLang="en-US" sz="2800" dirty="0">
                <a:latin typeface="Haan YGodic 230" panose="02020603020101020101" pitchFamily="18" charset="-127"/>
                <a:ea typeface="Haan YGodic 230" panose="02020603020101020101" pitchFamily="18" charset="-127"/>
              </a:rPr>
              <a:t>쪽 새 단어 먼저 확인할게요</a:t>
            </a:r>
            <a:r>
              <a:rPr lang="en-US" altLang="ko-KR" sz="2800" dirty="0">
                <a:latin typeface="Haan YGodic 230" panose="02020603020101020101" pitchFamily="18" charset="-127"/>
                <a:ea typeface="Haan YGodic 230" panose="02020603020101020101" pitchFamily="18" charset="-127"/>
              </a:rPr>
              <a:t>.</a:t>
            </a:r>
            <a:endParaRPr lang="en-US" sz="2800" dirty="0">
              <a:latin typeface="Haan YGodic 230" panose="02020603020101020101" pitchFamily="18" charset="-127"/>
              <a:ea typeface="Haan YGodic 23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127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EB07AB6-425B-4443-BA92-D75251672352}"/>
              </a:ext>
            </a:extLst>
          </p:cNvPr>
          <p:cNvSpPr/>
          <p:nvPr/>
        </p:nvSpPr>
        <p:spPr>
          <a:xfrm>
            <a:off x="614680" y="3346005"/>
            <a:ext cx="3135722" cy="1976752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ko-KR" altLang="en-US" sz="3200" b="1" dirty="0"/>
              <a:t>영화 감상문 쓰기</a:t>
            </a:r>
            <a:endParaRPr lang="en-US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3872322" y="3618837"/>
            <a:ext cx="83312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교과서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3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번 표에 간단한 메모를 한 후 공책에 감상문을 써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FFD545-26F7-4254-882D-F59CFCE582A3}"/>
              </a:ext>
            </a:extLst>
          </p:cNvPr>
          <p:cNvGrpSpPr/>
          <p:nvPr/>
        </p:nvGrpSpPr>
        <p:grpSpPr>
          <a:xfrm>
            <a:off x="8700678" y="4189001"/>
            <a:ext cx="3281680" cy="2770599"/>
            <a:chOff x="8172358" y="4087401"/>
            <a:chExt cx="3281680" cy="2770599"/>
          </a:xfrm>
        </p:grpSpPr>
        <p:pic>
          <p:nvPicPr>
            <p:cNvPr id="10" name="Picture 2" descr="Big Book Center Clipart - Oral Presentation Clipart - Png Download ...">
              <a:extLst>
                <a:ext uri="{FF2B5EF4-FFF2-40B4-BE49-F238E27FC236}">
                  <a16:creationId xmlns:a16="http://schemas.microsoft.com/office/drawing/2014/main" id="{14D2FF50-626A-499D-ABC6-3C932E985B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311" b="89806" l="6148" r="94262">
                          <a14:foregroundMark x1="24590" y1="6796" x2="31967" y2="9223"/>
                          <a14:foregroundMark x1="8197" y1="23786" x2="8197" y2="24272"/>
                          <a14:foregroundMark x1="6148" y1="56311" x2="6148" y2="56311"/>
                          <a14:foregroundMark x1="18852" y1="48544" x2="18852" y2="48544"/>
                          <a14:foregroundMark x1="16393" y1="47573" x2="16393" y2="47573"/>
                          <a14:foregroundMark x1="20902" y1="49515" x2="20902" y2="49515"/>
                          <a14:foregroundMark x1="19672" y1="49515" x2="19672" y2="49515"/>
                          <a14:foregroundMark x1="18443" y1="49029" x2="18443" y2="49029"/>
                          <a14:foregroundMark x1="18033" y1="48544" x2="18033" y2="48544"/>
                          <a14:foregroundMark x1="22951" y1="50000" x2="22951" y2="50000"/>
                          <a14:foregroundMark x1="25410" y1="50000" x2="25410" y2="50000"/>
                          <a14:foregroundMark x1="91803" y1="37864" x2="93033" y2="43204"/>
                          <a14:foregroundMark x1="93852" y1="33010" x2="93852" y2="35437"/>
                          <a14:foregroundMark x1="75000" y1="90291" x2="75000" y2="90291"/>
                          <a14:foregroundMark x1="93852" y1="45631" x2="94262" y2="49029"/>
                          <a14:foregroundMark x1="31557" y1="86893" x2="31557" y2="86893"/>
                          <a14:foregroundMark x1="22541" y1="85922" x2="22541" y2="85922"/>
                          <a14:foregroundMark x1="26230" y1="74757" x2="26230" y2="75243"/>
                          <a14:foregroundMark x1="25820" y1="78641" x2="25820" y2="78641"/>
                          <a14:foregroundMark x1="29508" y1="75728" x2="29508" y2="75728"/>
                          <a14:foregroundMark x1="29918" y1="76214" x2="29918" y2="77184"/>
                          <a14:foregroundMark x1="29918" y1="79126" x2="29918" y2="79612"/>
                          <a14:foregroundMark x1="30328" y1="81553" x2="30738" y2="82039"/>
                          <a14:foregroundMark x1="25410" y1="81068" x2="25410" y2="81068"/>
                          <a14:foregroundMark x1="23770" y1="81068" x2="23770" y2="82039"/>
                          <a14:foregroundMark x1="25000" y1="78641" x2="25000" y2="78641"/>
                          <a14:foregroundMark x1="26230" y1="78155" x2="26639" y2="78641"/>
                          <a14:foregroundMark x1="30328" y1="78155" x2="30328" y2="78155"/>
                          <a14:foregroundMark x1="30328" y1="74757" x2="30328" y2="74757"/>
                          <a14:foregroundMark x1="33197" y1="72330" x2="33197" y2="72330"/>
                          <a14:foregroundMark x1="32787" y1="66990" x2="33197" y2="67961"/>
                          <a14:foregroundMark x1="32787" y1="71359" x2="32787" y2="71359"/>
                          <a14:foregroundMark x1="22131" y1="52913" x2="22131" y2="52913"/>
                          <a14:foregroundMark x1="22131" y1="51456" x2="22131" y2="519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358" y="4087401"/>
              <a:ext cx="3281680" cy="27705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9094D6-8CDC-4E12-A372-C21C4BD35737}"/>
                </a:ext>
              </a:extLst>
            </p:cNvPr>
            <p:cNvSpPr txBox="1"/>
            <p:nvPr/>
          </p:nvSpPr>
          <p:spPr>
            <a:xfrm>
              <a:off x="9184640" y="4395740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4602480" y="4968031"/>
            <a:ext cx="3850642" cy="1133632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/>
              <a:t>발표하고 피드백 받기</a:t>
            </a:r>
            <a:endParaRPr lang="en-US" sz="3200" b="1" dirty="0"/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062801F0-E09A-4A75-B986-AC40FAA6C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304927"/>
              </p:ext>
            </p:extLst>
          </p:nvPr>
        </p:nvGraphicFramePr>
        <p:xfrm>
          <a:off x="614680" y="994152"/>
          <a:ext cx="10974162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6840">
                  <a:extLst>
                    <a:ext uri="{9D8B030D-6E8A-4147-A177-3AD203B41FA5}">
                      <a16:colId xmlns:a16="http://schemas.microsoft.com/office/drawing/2014/main" val="2966954192"/>
                    </a:ext>
                  </a:extLst>
                </a:gridCol>
                <a:gridCol w="5777322">
                  <a:extLst>
                    <a:ext uri="{9D8B030D-6E8A-4147-A177-3AD203B41FA5}">
                      <a16:colId xmlns:a16="http://schemas.microsoft.com/office/drawing/2014/main" val="2352660831"/>
                    </a:ext>
                  </a:extLst>
                </a:gridCol>
              </a:tblGrid>
              <a:tr h="165946">
                <a:tc>
                  <a:txBody>
                    <a:bodyPr/>
                    <a:lstStyle/>
                    <a:p>
                      <a:r>
                        <a:rPr lang="en-US" sz="2800" dirty="0"/>
                        <a:t>1. </a:t>
                      </a:r>
                      <a:r>
                        <a:rPr lang="ko-KR" altLang="en-US" sz="2800" dirty="0"/>
                        <a:t>영화 감상의 계기나 목적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2. </a:t>
                      </a:r>
                      <a:r>
                        <a:rPr lang="ko-KR" altLang="en-US" sz="2800" dirty="0"/>
                        <a:t>영화 내용과</a:t>
                      </a:r>
                      <a:r>
                        <a:rPr lang="en-US" altLang="ko-KR" sz="2800" dirty="0"/>
                        <a:t> </a:t>
                      </a:r>
                      <a:r>
                        <a:rPr lang="ko-KR" altLang="en-US" sz="2800" dirty="0"/>
                        <a:t>주인공 소개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88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3. </a:t>
                      </a:r>
                      <a:r>
                        <a:rPr lang="ko-KR" altLang="en-US" sz="2800" dirty="0"/>
                        <a:t>영화 내용에 대한 평가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4. </a:t>
                      </a:r>
                      <a:r>
                        <a:rPr lang="ko-KR" altLang="en-US" sz="2800" dirty="0"/>
                        <a:t>배우들의 연기에 대한 평가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701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5. </a:t>
                      </a:r>
                      <a:r>
                        <a:rPr lang="ko-KR" altLang="en-US" sz="2800" dirty="0"/>
                        <a:t>기억에 남는 장면</a:t>
                      </a:r>
                      <a:r>
                        <a:rPr lang="en-US" altLang="ko-KR" sz="2800" dirty="0"/>
                        <a:t>, </a:t>
                      </a:r>
                      <a:r>
                        <a:rPr lang="ko-KR" altLang="en-US" sz="2800" dirty="0"/>
                        <a:t>대사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6. </a:t>
                      </a:r>
                      <a:r>
                        <a:rPr lang="ko-KR" altLang="en-US" sz="2800" dirty="0"/>
                        <a:t>영화 관람 후에 느낀 점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599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7. </a:t>
                      </a:r>
                      <a:r>
                        <a:rPr lang="ko-KR" altLang="en-US" sz="2800" dirty="0"/>
                        <a:t>연출</a:t>
                      </a:r>
                      <a:r>
                        <a:rPr lang="en-US" altLang="ko-KR" sz="2800" dirty="0"/>
                        <a:t>, </a:t>
                      </a:r>
                      <a:r>
                        <a:rPr lang="ko-KR" altLang="en-US" sz="2800" dirty="0"/>
                        <a:t>음악 등에 대한 평가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8. </a:t>
                      </a:r>
                      <a:r>
                        <a:rPr lang="ko-KR" altLang="en-US" sz="2800" dirty="0"/>
                        <a:t>주인공과 나의 생각</a:t>
                      </a:r>
                      <a:r>
                        <a:rPr lang="en-US" altLang="ko-KR" sz="2800" dirty="0"/>
                        <a:t>, </a:t>
                      </a:r>
                      <a:r>
                        <a:rPr lang="ko-KR" altLang="en-US" sz="2800" dirty="0"/>
                        <a:t>행동 비교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051280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23196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영화 감상문에 들어가면 좋은 내용들이에요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91" y="4435981"/>
            <a:ext cx="1323688" cy="142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2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TS Keep Breaking Records: Here's Why | GRAMMY.com">
            <a:extLst>
              <a:ext uri="{FF2B5EF4-FFF2-40B4-BE49-F238E27FC236}">
                <a16:creationId xmlns:a16="http://schemas.microsoft.com/office/drawing/2014/main" id="{494EBC3A-93C0-449C-BF09-3C035F716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35" y="627339"/>
            <a:ext cx="5015865" cy="282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1E5672-A18F-4D39-B31C-B7DE069CF53E}"/>
              </a:ext>
            </a:extLst>
          </p:cNvPr>
          <p:cNvSpPr txBox="1"/>
          <p:nvPr/>
        </p:nvSpPr>
        <p:spPr>
          <a:xfrm>
            <a:off x="10735245" y="3448398"/>
            <a:ext cx="10808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©grammy.com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293C6C-716A-45A9-B0B6-D7F364394713}"/>
              </a:ext>
            </a:extLst>
          </p:cNvPr>
          <p:cNvSpPr txBox="1"/>
          <p:nvPr/>
        </p:nvSpPr>
        <p:spPr>
          <a:xfrm>
            <a:off x="609600" y="1103645"/>
            <a:ext cx="6786880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여러분은 좋아하는 아이돌이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누구예요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아이돌을 좋아하는 사람들에 대해 어떻게 생각해요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3AC7FAD-DC13-45A1-92D7-C6E9E3B26F47}"/>
              </a:ext>
            </a:extLst>
          </p:cNvPr>
          <p:cNvGrpSpPr/>
          <p:nvPr/>
        </p:nvGrpSpPr>
        <p:grpSpPr>
          <a:xfrm>
            <a:off x="609600" y="3595258"/>
            <a:ext cx="1757680" cy="1892432"/>
            <a:chOff x="603158" y="4725097"/>
            <a:chExt cx="1728521" cy="1836632"/>
          </a:xfrm>
        </p:grpSpPr>
        <p:pic>
          <p:nvPicPr>
            <p:cNvPr id="13" name="Picture 2" descr="School Clipart School Reading Book">
              <a:extLst>
                <a:ext uri="{FF2B5EF4-FFF2-40B4-BE49-F238E27FC236}">
                  <a16:creationId xmlns:a16="http://schemas.microsoft.com/office/drawing/2014/main" id="{06C11BD1-E1AF-4F4E-A88D-185AE712E8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935" b="94273" l="10000" r="90000">
                          <a14:foregroundMark x1="17955" y1="13746" x2="19205" y2="17755"/>
                          <a14:foregroundMark x1="23295" y1="14662" x2="25455" y2="15578"/>
                          <a14:foregroundMark x1="33409" y1="15693" x2="36023" y2="16151"/>
                          <a14:foregroundMark x1="29886" y1="15578" x2="30227" y2="16151"/>
                          <a14:foregroundMark x1="44318" y1="9049" x2="45114" y2="9049"/>
                          <a14:foregroundMark x1="26818" y1="17640" x2="26818" y2="17640"/>
                          <a14:foregroundMark x1="28068" y1="17640" x2="30341" y2="19129"/>
                          <a14:foregroundMark x1="29545" y1="14548" x2="36477" y2="13631"/>
                          <a14:foregroundMark x1="36477" y1="13631" x2="36477" y2="13631"/>
                          <a14:foregroundMark x1="37386" y1="15464" x2="43523" y2="14777"/>
                          <a14:foregroundMark x1="46364" y1="13631" x2="55227" y2="13631"/>
                          <a14:foregroundMark x1="55227" y1="13631" x2="59318" y2="13631"/>
                          <a14:foregroundMark x1="50795" y1="10653" x2="59545" y2="13173"/>
                          <a14:foregroundMark x1="61477" y1="12257" x2="68409" y2="11455"/>
                          <a14:foregroundMark x1="58636" y1="10538" x2="62614" y2="9966"/>
                          <a14:foregroundMark x1="54432" y1="15006" x2="62386" y2="15120"/>
                          <a14:foregroundMark x1="65114" y1="13517" x2="70114" y2="14548"/>
                          <a14:foregroundMark x1="61818" y1="12486" x2="70455" y2="13173"/>
                          <a14:foregroundMark x1="82386" y1="9622" x2="82386" y2="10653"/>
                          <a14:foregroundMark x1="12045" y1="42497" x2="13182" y2="45934"/>
                          <a14:foregroundMark x1="11364" y1="88431" x2="11364" y2="88431"/>
                          <a14:foregroundMark x1="21250" y1="94273" x2="21250" y2="94273"/>
                          <a14:foregroundMark x1="74432" y1="13288" x2="74432" y2="13288"/>
                          <a14:foregroundMark x1="77955" y1="11798" x2="77955" y2="11798"/>
                          <a14:foregroundMark x1="73977" y1="13173" x2="75455" y2="12944"/>
                          <a14:foregroundMark x1="77500" y1="12600" x2="77841" y2="12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8" t="4320" r="7224" b="2963"/>
            <a:stretch/>
          </p:blipFill>
          <p:spPr bwMode="auto">
            <a:xfrm>
              <a:off x="603158" y="4725097"/>
              <a:ext cx="1728521" cy="1836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0085E5-756C-4112-809F-7F8D1B1D5267}"/>
                </a:ext>
              </a:extLst>
            </p:cNvPr>
            <p:cNvSpPr txBox="1"/>
            <p:nvPr/>
          </p:nvSpPr>
          <p:spPr>
            <a:xfrm>
              <a:off x="906058" y="6155765"/>
              <a:ext cx="1270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979D244-BD8D-42CE-9270-723DA5322874}"/>
              </a:ext>
            </a:extLst>
          </p:cNvPr>
          <p:cNvSpPr txBox="1"/>
          <p:nvPr/>
        </p:nvSpPr>
        <p:spPr>
          <a:xfrm>
            <a:off x="2468880" y="3501063"/>
            <a:ext cx="92456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아이돌 문화는 언제부터 생겨났어요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74C58-FE96-4C4D-99F6-34146DEA4E50}"/>
              </a:ext>
            </a:extLst>
          </p:cNvPr>
          <p:cNvSpPr txBox="1"/>
          <p:nvPr/>
        </p:nvSpPr>
        <p:spPr>
          <a:xfrm>
            <a:off x="2468880" y="4197948"/>
            <a:ext cx="92456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아이돌 문화로 인해 생기는 부정적인 영향은 뭐예요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80FED7-6609-4D11-89E4-2F0934BDBD81}"/>
              </a:ext>
            </a:extLst>
          </p:cNvPr>
          <p:cNvSpPr txBox="1"/>
          <p:nvPr/>
        </p:nvSpPr>
        <p:spPr>
          <a:xfrm>
            <a:off x="2468880" y="4894832"/>
            <a:ext cx="92456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왜 많은 청소년들이 아이돌에 열광한다고 생각해요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AFF86A6-6D46-4D68-9A17-A527A87AC3F9}"/>
              </a:ext>
            </a:extLst>
          </p:cNvPr>
          <p:cNvSpPr/>
          <p:nvPr/>
        </p:nvSpPr>
        <p:spPr>
          <a:xfrm>
            <a:off x="609600" y="289281"/>
            <a:ext cx="7559040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128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문화 읽기 </a:t>
            </a:r>
            <a:r>
              <a:rPr lang="en-US" altLang="ko-KR" sz="3200" dirty="0">
                <a:latin typeface="+mn-ea"/>
              </a:rPr>
              <a:t>‘</a:t>
            </a:r>
            <a:r>
              <a:rPr lang="ko-KR" altLang="en-US" sz="3200" dirty="0">
                <a:latin typeface="+mn-ea"/>
              </a:rPr>
              <a:t>아이돌 문화와 청소년</a:t>
            </a:r>
            <a:r>
              <a:rPr lang="en-US" altLang="ko-KR" sz="3200" dirty="0">
                <a:latin typeface="+mn-ea"/>
              </a:rPr>
              <a:t>’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9070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AFF86A6-6D46-4D68-9A17-A527A87AC3F9}"/>
              </a:ext>
            </a:extLst>
          </p:cNvPr>
          <p:cNvSpPr/>
          <p:nvPr/>
        </p:nvSpPr>
        <p:spPr>
          <a:xfrm>
            <a:off x="606744" y="228849"/>
            <a:ext cx="3629976" cy="796625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000" dirty="0">
                <a:latin typeface="+mn-ea"/>
              </a:rPr>
              <a:t>한국 아이돌 연대기</a:t>
            </a:r>
            <a:endParaRPr lang="en-US" sz="3000" dirty="0">
              <a:latin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71D753-BFFC-48B7-8DA3-33F764EB5712}"/>
              </a:ext>
            </a:extLst>
          </p:cNvPr>
          <p:cNvSpPr/>
          <p:nvPr/>
        </p:nvSpPr>
        <p:spPr>
          <a:xfrm>
            <a:off x="5306038" y="1104836"/>
            <a:ext cx="1402080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hlinkClick r:id="rId3"/>
              </a:rPr>
              <a:t>http://h21.hani.co.kr/arti/culture/culture_general/42290.html</a:t>
            </a:r>
            <a:endParaRPr lang="en-US" sz="1400" dirty="0"/>
          </a:p>
        </p:txBody>
      </p:sp>
      <p:pic>
        <p:nvPicPr>
          <p:cNvPr id="1026" name="Picture 2" descr="제1127호]아이돌 연대기, H.O.T.에서 블랙핑크까지 : 문화일반 : 문화 ...">
            <a:extLst>
              <a:ext uri="{FF2B5EF4-FFF2-40B4-BE49-F238E27FC236}">
                <a16:creationId xmlns:a16="http://schemas.microsoft.com/office/drawing/2014/main" id="{75500DFD-8DD0-4C7C-82DC-D9CA7C9DD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" y="1115008"/>
            <a:ext cx="5283788" cy="49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B8F5B8AA-7C97-4AFB-8CC3-2059A65449C3}"/>
              </a:ext>
            </a:extLst>
          </p:cNvPr>
          <p:cNvSpPr/>
          <p:nvPr/>
        </p:nvSpPr>
        <p:spPr>
          <a:xfrm>
            <a:off x="485164" y="5570024"/>
            <a:ext cx="2491716" cy="509563"/>
          </a:xfrm>
          <a:prstGeom prst="parallelogra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한겨레 </a:t>
            </a:r>
            <a:r>
              <a:rPr lang="en-US" altLang="ko-KR" sz="2400" dirty="0"/>
              <a:t>21</a:t>
            </a:r>
            <a:endParaRPr lang="en-U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5E014C-2926-494E-9A6F-4E90D84A1DD9}"/>
              </a:ext>
            </a:extLst>
          </p:cNvPr>
          <p:cNvSpPr/>
          <p:nvPr/>
        </p:nvSpPr>
        <p:spPr>
          <a:xfrm>
            <a:off x="9339556" y="5048595"/>
            <a:ext cx="2245360" cy="738664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hlinkClick r:id="rId5"/>
              </a:rPr>
              <a:t>https://www.melon.com/musicstory/inform.htm?mstorySeq=6506&amp;startIndex=</a:t>
            </a:r>
            <a:endParaRPr lang="en-US" sz="1400" dirty="0"/>
          </a:p>
        </p:txBody>
      </p:sp>
      <p:pic>
        <p:nvPicPr>
          <p:cNvPr id="1028" name="Picture 4" descr="아이돌x아이돌, 컬래버레이션의 정석 [웹진웨이브]">
            <a:extLst>
              <a:ext uri="{FF2B5EF4-FFF2-40B4-BE49-F238E27FC236}">
                <a16:creationId xmlns:a16="http://schemas.microsoft.com/office/drawing/2014/main" id="{939F5508-5308-4561-8347-AFD44C41E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38" y="2278989"/>
            <a:ext cx="6896740" cy="281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arallelogram 12">
            <a:extLst>
              <a:ext uri="{FF2B5EF4-FFF2-40B4-BE49-F238E27FC236}">
                <a16:creationId xmlns:a16="http://schemas.microsoft.com/office/drawing/2014/main" id="{7074DB33-EC3A-40F9-A654-BDBB3C19D9CF}"/>
              </a:ext>
            </a:extLst>
          </p:cNvPr>
          <p:cNvSpPr/>
          <p:nvPr/>
        </p:nvSpPr>
        <p:spPr>
          <a:xfrm>
            <a:off x="6076939" y="5090160"/>
            <a:ext cx="2491716" cy="509563"/>
          </a:xfrm>
          <a:prstGeom prst="parallelogra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멜론 매거진</a:t>
            </a:r>
            <a:endParaRPr lang="en-US" sz="24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F2A88F0-54B4-43B2-8359-BEFDD63303C3}"/>
              </a:ext>
            </a:extLst>
          </p:cNvPr>
          <p:cNvSpPr/>
          <p:nvPr/>
        </p:nvSpPr>
        <p:spPr>
          <a:xfrm>
            <a:off x="6838939" y="1528488"/>
            <a:ext cx="1795802" cy="143739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웹진</a:t>
            </a:r>
            <a:endParaRPr lang="en-US" sz="4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C14804-11C2-4132-937F-A7247CEAD7B5}"/>
              </a:ext>
            </a:extLst>
          </p:cNvPr>
          <p:cNvSpPr txBox="1"/>
          <p:nvPr/>
        </p:nvSpPr>
        <p:spPr>
          <a:xfrm>
            <a:off x="4352956" y="368408"/>
            <a:ext cx="723196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인터넷은 아이돌 정보의 보고</a:t>
            </a:r>
            <a:r>
              <a:rPr lang="en-US" altLang="ko-KR" sz="2800" dirty="0">
                <a:latin typeface="+mn-ea"/>
              </a:rPr>
              <a:t>! </a:t>
            </a:r>
            <a:r>
              <a:rPr lang="ko-KR" altLang="en-US" sz="2800" dirty="0">
                <a:latin typeface="+mn-ea"/>
              </a:rPr>
              <a:t>살짝 엿보기</a:t>
            </a:r>
            <a:r>
              <a:rPr lang="en-US" altLang="ko-KR" sz="2800" dirty="0">
                <a:latin typeface="+mn-ea"/>
              </a:rPr>
              <a:t>!</a:t>
            </a:r>
            <a:endParaRPr 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2969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  <p:bldP spid="9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arallelogram 11">
            <a:extLst>
              <a:ext uri="{FF2B5EF4-FFF2-40B4-BE49-F238E27FC236}">
                <a16:creationId xmlns:a16="http://schemas.microsoft.com/office/drawing/2014/main" id="{7A966213-0FF6-4783-BBE9-72F3070EB61D}"/>
              </a:ext>
            </a:extLst>
          </p:cNvPr>
          <p:cNvSpPr/>
          <p:nvPr/>
        </p:nvSpPr>
        <p:spPr>
          <a:xfrm>
            <a:off x="5747000" y="0"/>
            <a:ext cx="6445000" cy="6182943"/>
          </a:xfrm>
          <a:prstGeom prst="parallelogram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9AA18826-5C56-46D7-AFAF-F55294D24F84}"/>
              </a:ext>
            </a:extLst>
          </p:cNvPr>
          <p:cNvSpPr/>
          <p:nvPr/>
        </p:nvSpPr>
        <p:spPr>
          <a:xfrm>
            <a:off x="0" y="0"/>
            <a:ext cx="6445000" cy="6182943"/>
          </a:xfrm>
          <a:prstGeom prst="parallelogram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08F70A65-1C0D-4EA2-BE3E-7A873B06CB9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28183F0-D803-4C9E-BBF0-245548517C18}"/>
              </a:ext>
            </a:extLst>
          </p:cNvPr>
          <p:cNvSpPr/>
          <p:nvPr/>
        </p:nvSpPr>
        <p:spPr>
          <a:xfrm>
            <a:off x="10777728" y="122761"/>
            <a:ext cx="1099311" cy="113708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000" dirty="0">
                <a:latin typeface="+mn-ea"/>
              </a:rPr>
              <a:t>문화 뉴스</a:t>
            </a:r>
            <a:endParaRPr lang="en-US" sz="3000" dirty="0">
              <a:latin typeface="+mn-e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7E4E71-046C-4977-A913-A49E3F02D744}"/>
              </a:ext>
            </a:extLst>
          </p:cNvPr>
          <p:cNvSpPr/>
          <p:nvPr/>
        </p:nvSpPr>
        <p:spPr>
          <a:xfrm>
            <a:off x="831927" y="5721277"/>
            <a:ext cx="41518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hlinkClick r:id="rId2"/>
              </a:rPr>
              <a:t>https://www.youtube.com/watch?v=nm6qIGRxXns</a:t>
            </a: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05217B-B4E8-4C7B-977D-E12DDD053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79" y="2673276"/>
            <a:ext cx="5418667" cy="304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8B6CD3-B9A7-4D79-A784-D3B7FBA6FD1E}"/>
              </a:ext>
            </a:extLst>
          </p:cNvPr>
          <p:cNvSpPr txBox="1"/>
          <p:nvPr/>
        </p:nvSpPr>
        <p:spPr>
          <a:xfrm>
            <a:off x="835575" y="2128430"/>
            <a:ext cx="5007600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>
                <a:solidFill>
                  <a:srgbClr val="002060"/>
                </a:solidFill>
                <a:latin typeface="+mn-ea"/>
              </a:rPr>
              <a:t>BTS, the Korean Pop Sensation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505E09-A423-4EB0-9FCC-9EE7E27F5525}"/>
              </a:ext>
            </a:extLst>
          </p:cNvPr>
          <p:cNvSpPr txBox="1"/>
          <p:nvPr/>
        </p:nvSpPr>
        <p:spPr>
          <a:xfrm>
            <a:off x="6523880" y="2128429"/>
            <a:ext cx="5007600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400" b="1" dirty="0">
                <a:solidFill>
                  <a:srgbClr val="002060"/>
                </a:solidFill>
                <a:latin typeface="+mn-ea"/>
              </a:rPr>
              <a:t>연예인 자살과 연습생 생활</a:t>
            </a:r>
            <a:endParaRPr lang="en-US" sz="24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D65C6E-BD24-4093-9E3B-B585E1EE4A7C}"/>
              </a:ext>
            </a:extLst>
          </p:cNvPr>
          <p:cNvSpPr txBox="1"/>
          <p:nvPr/>
        </p:nvSpPr>
        <p:spPr>
          <a:xfrm>
            <a:off x="2164080" y="304800"/>
            <a:ext cx="3058160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ko-KR" altLang="en-US" sz="11500" b="1" dirty="0">
                <a:solidFill>
                  <a:srgbClr val="FF0000"/>
                </a:solidFill>
                <a:effectLst/>
              </a:rPr>
              <a:t>명</a:t>
            </a:r>
            <a:endParaRPr lang="en-US" sz="115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7FD9AF-43BA-4152-92E8-570B6BF2ADF9}"/>
              </a:ext>
            </a:extLst>
          </p:cNvPr>
          <p:cNvSpPr txBox="1"/>
          <p:nvPr/>
        </p:nvSpPr>
        <p:spPr>
          <a:xfrm>
            <a:off x="7677719" y="304800"/>
            <a:ext cx="30581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암</a:t>
            </a:r>
            <a:endParaRPr lang="en-US" sz="115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E920DE-8795-4905-B29C-E9929B691F48}"/>
              </a:ext>
            </a:extLst>
          </p:cNvPr>
          <p:cNvSpPr/>
          <p:nvPr/>
        </p:nvSpPr>
        <p:spPr>
          <a:xfrm>
            <a:off x="6597122" y="5721276"/>
            <a:ext cx="40941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hlinkClick r:id="rId4"/>
              </a:rPr>
              <a:t>https://www.youtube.com/watch?v=BxKdxgwtUrY</a:t>
            </a:r>
            <a:endParaRPr lang="en-US" sz="1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410257D-2B05-42A8-8D92-0FAF50FE97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6103" y="2673276"/>
            <a:ext cx="5465378" cy="307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1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 12">
            <a:extLst>
              <a:ext uri="{FF2B5EF4-FFF2-40B4-BE49-F238E27FC236}">
                <a16:creationId xmlns:a16="http://schemas.microsoft.com/office/drawing/2014/main" id="{E70007F1-9A58-42FB-8F88-800CB60F79D0}"/>
              </a:ext>
            </a:extLst>
          </p:cNvPr>
          <p:cNvSpPr/>
          <p:nvPr/>
        </p:nvSpPr>
        <p:spPr>
          <a:xfrm>
            <a:off x="5747000" y="0"/>
            <a:ext cx="6445000" cy="6182943"/>
          </a:xfrm>
          <a:prstGeom prst="parallelogram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2D295E8F-7798-4E26-8EA5-2D62CA49E8B0}"/>
              </a:ext>
            </a:extLst>
          </p:cNvPr>
          <p:cNvSpPr/>
          <p:nvPr/>
        </p:nvSpPr>
        <p:spPr>
          <a:xfrm>
            <a:off x="0" y="0"/>
            <a:ext cx="6445000" cy="6182943"/>
          </a:xfrm>
          <a:prstGeom prst="parallelogram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A054F46C-7419-4BB9-8C85-38FCF03F57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9EBD53-EDDD-4936-AC70-D08DA2274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253" y="1179256"/>
            <a:ext cx="8211493" cy="461896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C54396A-8705-49EB-8D9F-E5088EDF2EE3}"/>
              </a:ext>
            </a:extLst>
          </p:cNvPr>
          <p:cNvSpPr/>
          <p:nvPr/>
        </p:nvSpPr>
        <p:spPr>
          <a:xfrm>
            <a:off x="4339532" y="5798221"/>
            <a:ext cx="40524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hlinkClick r:id="rId3"/>
              </a:rPr>
              <a:t>https://www.youtube.com/watch?v=n2jX36g-KpU</a:t>
            </a:r>
            <a:endParaRPr 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68D761-FF85-4418-A547-F5B42EE3D63A}"/>
              </a:ext>
            </a:extLst>
          </p:cNvPr>
          <p:cNvSpPr txBox="1"/>
          <p:nvPr/>
        </p:nvSpPr>
        <p:spPr>
          <a:xfrm>
            <a:off x="0" y="24384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7030A0"/>
                </a:solidFill>
              </a:rPr>
              <a:t>“</a:t>
            </a:r>
            <a:r>
              <a:rPr lang="ko-KR" altLang="en-US" sz="4800" b="1" dirty="0">
                <a:solidFill>
                  <a:srgbClr val="7030A0"/>
                </a:solidFill>
              </a:rPr>
              <a:t>제가 아이돌을 다시 할까요</a:t>
            </a:r>
            <a:r>
              <a:rPr lang="en-US" altLang="ko-KR" sz="4800" b="1" dirty="0">
                <a:solidFill>
                  <a:srgbClr val="7030A0"/>
                </a:solidFill>
              </a:rPr>
              <a:t>?”</a:t>
            </a:r>
            <a:endParaRPr lang="en-US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80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667760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899920" y="1846693"/>
            <a:ext cx="7900486" cy="36636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800" dirty="0">
                <a:latin typeface="+mn-ea"/>
              </a:rPr>
              <a:t>아이돌을 부러워한 적이 있나요</a:t>
            </a:r>
            <a:r>
              <a:rPr lang="en-US" altLang="ko-KR" sz="2800" dirty="0">
                <a:latin typeface="+mn-ea"/>
              </a:rPr>
              <a:t>? </a:t>
            </a:r>
            <a:r>
              <a:rPr lang="ko-KR" altLang="en-US" sz="2800" dirty="0">
                <a:latin typeface="+mn-ea"/>
              </a:rPr>
              <a:t>꿈을 이루기 위해 죽을 힘을 다해 노력하는 모습은 아름답지만 성공할 확률은 </a:t>
            </a:r>
            <a:r>
              <a:rPr lang="en-US" altLang="ko-KR" sz="2800" dirty="0">
                <a:latin typeface="+mn-ea"/>
              </a:rPr>
              <a:t>0.1%!!! </a:t>
            </a:r>
            <a:r>
              <a:rPr lang="ko-KR" altLang="en-US" sz="2800" dirty="0">
                <a:latin typeface="+mn-ea"/>
              </a:rPr>
              <a:t>때로는 죽음을 선택하는 사람들도 있다는 게 슬픈 현실이에요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연예인의 죽음은 그 영향력 때문에 사회 문제가 되고 있기도 해요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한국 사회는 이 문제에 어떻게 대응하면 좋을까요</a:t>
            </a:r>
            <a:r>
              <a:rPr lang="en-US" altLang="ko-KR" sz="2800" dirty="0">
                <a:latin typeface="+mn-ea"/>
              </a:rPr>
              <a:t>? (</a:t>
            </a:r>
            <a:r>
              <a:rPr lang="ko-KR" altLang="en-US" sz="2800" dirty="0">
                <a:latin typeface="+mn-ea"/>
              </a:rPr>
              <a:t>숙제</a:t>
            </a:r>
            <a:r>
              <a:rPr lang="en-US" altLang="ko-KR" sz="2800" dirty="0">
                <a:latin typeface="+mn-ea"/>
              </a:rPr>
              <a:t>!)</a:t>
            </a:r>
            <a:endParaRPr lang="en-US" sz="28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218243" y="127600"/>
            <a:ext cx="2173351" cy="238004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숙제도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5111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http://h21.hani.co.kr/arti/culture/culture_general/42290.html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https://www.melon.com/musicstory/inform.htm?mstorySeq=6506&amp;startIndex=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https://www.youtube.com/watch?v=nm6qIGRxXns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https://www.youtube.com/watch?v=BxKdxgwtUrY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https://www.youtube.com/watch?v=n2jX36g-KpU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https://www/imbc.com</a:t>
            </a: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https://www.shutterstock.com/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https://www.dreamstime.com/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https://www.facebook.com/ParasiteMovie/photos/a.2347527455362871/2496536213795327/?type=3&amp;theater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https://www.ya-webdesign.com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https://www.clipart.email/clipart/book-clipart-school-reading-177093.html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https://www.grammy.com/grammys/news/k-pop-phenoms-bts-keep-breaking-records-heres-why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http://h21.hani.co.kr/arti/culture/culture_general/42290.html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https://www.melon.com/musicstory/inform.htm?mstorySeq=6506&amp;startIndex=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https://www.youtube.com/watch?v=nm6qIGRxXns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https://www.youtube.com/watch?v=BxKdxgwtUrY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https://www.youtube.com/watch?v=n2jX36g-KpU</a:t>
            </a: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altLang="ko-KR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3026104" y="2591906"/>
            <a:ext cx="908461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각각의 사진은 어떤 대중 예술 분야일까요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3026104" y="3296228"/>
            <a:ext cx="908461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가운데 사진은 어떤 공연이에요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3026104" y="4000551"/>
            <a:ext cx="908461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오른쪽 사진은 어떤 곳이에요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0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3026104" y="4704873"/>
            <a:ext cx="908461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왼쪽 사진은 어떤 가수처럼 보여요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E82B53-0EC0-4743-BB20-AA2A15B0E95C}"/>
              </a:ext>
            </a:extLst>
          </p:cNvPr>
          <p:cNvSpPr txBox="1"/>
          <p:nvPr/>
        </p:nvSpPr>
        <p:spPr>
          <a:xfrm>
            <a:off x="435935" y="5409196"/>
            <a:ext cx="1167478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여러분은 어떤 분야에 관심이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그 이유는 뭐예요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A6069C-2FAB-4E71-A84A-352F47A63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2869" b="53778"/>
          <a:stretch/>
        </p:blipFill>
        <p:spPr>
          <a:xfrm>
            <a:off x="3026104" y="117621"/>
            <a:ext cx="3608376" cy="22527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CAFD2F-16D3-4F6A-9AEE-0104217273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495" r="42869" b="791"/>
          <a:stretch/>
        </p:blipFill>
        <p:spPr>
          <a:xfrm>
            <a:off x="6937704" y="116324"/>
            <a:ext cx="3163960" cy="22527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DCDECA-4996-4FA5-B120-BC1E7C42D7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361" t="-1" r="265" b="77"/>
          <a:stretch/>
        </p:blipFill>
        <p:spPr>
          <a:xfrm>
            <a:off x="203200" y="122727"/>
            <a:ext cx="2519680" cy="458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13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과에서는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대중 예술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의 다양한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유형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들에 대해 알아보고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감상 소감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을 이야기해 볼 거예요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481240" y="2002094"/>
            <a:ext cx="535060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대중 예술 작품을 설명할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대중 예술 작품을 감상하고 느낌을 표현할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64599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974080" y="2002093"/>
            <a:ext cx="5720080" cy="3880834"/>
            <a:chOff x="940749" y="2296733"/>
            <a:chExt cx="4924153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940749" y="3099087"/>
              <a:ext cx="4924153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대중 예술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대중 예술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감상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</a:t>
              </a:r>
              <a:r>
                <a:rPr lang="ko-KR" altLang="en-US" sz="3200" dirty="0"/>
                <a:t>는 한편</a:t>
              </a:r>
              <a:endParaRPr lang="en-US" altLang="ko-KR" sz="3200" dirty="0"/>
            </a:p>
            <a:p>
              <a:r>
                <a:rPr lang="en-US" altLang="ko-KR" sz="3200" dirty="0"/>
                <a:t>            2.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ㄴ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는</a:t>
              </a:r>
              <a:r>
                <a:rPr lang="en-US" altLang="ko-KR" sz="3200" dirty="0"/>
                <a:t>/(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ㄹ</a:t>
              </a:r>
              <a:endParaRPr lang="en-US" altLang="ko-KR" sz="3200" dirty="0"/>
            </a:p>
            <a:p>
              <a:r>
                <a:rPr lang="en-US" altLang="ko-KR" sz="3200" dirty="0"/>
                <a:t>              </a:t>
              </a:r>
              <a:r>
                <a:rPr lang="ko-KR" altLang="en-US" sz="3200" dirty="0"/>
                <a:t> 듯싶다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아이돌 문화와 청소년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999066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88CB804-1B31-4556-A066-2B4D6F821312}"/>
              </a:ext>
            </a:extLst>
          </p:cNvPr>
          <p:cNvSpPr/>
          <p:nvPr/>
        </p:nvSpPr>
        <p:spPr>
          <a:xfrm>
            <a:off x="603159" y="128784"/>
            <a:ext cx="2565044" cy="1049775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6F58BE-FE99-433C-B2AA-B47053191269}"/>
              </a:ext>
            </a:extLst>
          </p:cNvPr>
          <p:cNvSpPr txBox="1"/>
          <p:nvPr/>
        </p:nvSpPr>
        <p:spPr>
          <a:xfrm>
            <a:off x="3352800" y="196870"/>
            <a:ext cx="8236041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다음은 대중 예술과 관련된 단어들이에요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교과서 보지 말고 영어 뜻을 말해 볼까요</a:t>
            </a:r>
            <a:r>
              <a:rPr lang="en-US" altLang="ko-KR" sz="2800" dirty="0">
                <a:latin typeface="+mn-ea"/>
              </a:rPr>
              <a:t>?</a:t>
            </a:r>
            <a:endParaRPr lang="en-US" sz="2800" dirty="0">
              <a:latin typeface="+mn-ea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F522F38-195A-437D-92E2-FA3593607666}"/>
              </a:ext>
            </a:extLst>
          </p:cNvPr>
          <p:cNvGrpSpPr/>
          <p:nvPr/>
        </p:nvGrpSpPr>
        <p:grpSpPr>
          <a:xfrm>
            <a:off x="383681" y="1524000"/>
            <a:ext cx="4147679" cy="2484094"/>
            <a:chOff x="452801" y="1218437"/>
            <a:chExt cx="4212403" cy="437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EF3F230-6B6F-4BD8-9B9A-AC130F63B1FA}"/>
                </a:ext>
              </a:extLst>
            </p:cNvPr>
            <p:cNvSpPr/>
            <p:nvPr/>
          </p:nvSpPr>
          <p:spPr>
            <a:xfrm>
              <a:off x="452801" y="2277512"/>
              <a:ext cx="4212403" cy="3313468"/>
            </a:xfrm>
            <a:prstGeom prst="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공연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영화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연극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드라마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대중 문학</a:t>
              </a:r>
              <a:endParaRPr lang="en-US" sz="32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4E21B6-4C6B-4FDC-8E62-0A4F4751559A}"/>
                </a:ext>
              </a:extLst>
            </p:cNvPr>
            <p:cNvSpPr/>
            <p:nvPr/>
          </p:nvSpPr>
          <p:spPr>
            <a:xfrm>
              <a:off x="1086672" y="1218437"/>
              <a:ext cx="2926977" cy="13885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대중 예술</a:t>
              </a:r>
              <a:endParaRPr lang="en-US" sz="2800" b="1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74442FD-BAE7-4666-8037-D336BA18129C}"/>
              </a:ext>
            </a:extLst>
          </p:cNvPr>
          <p:cNvSpPr txBox="1"/>
          <p:nvPr/>
        </p:nvSpPr>
        <p:spPr>
          <a:xfrm>
            <a:off x="4738209" y="1278205"/>
            <a:ext cx="6850632" cy="107830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공연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2800" dirty="0">
                <a:solidFill>
                  <a:srgbClr val="0070C0"/>
                </a:solidFill>
                <a:latin typeface="+mn-ea"/>
              </a:rPr>
              <a:t>음악</a:t>
            </a:r>
            <a:r>
              <a:rPr lang="en-US" altLang="ko-KR" sz="28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2800" dirty="0">
                <a:solidFill>
                  <a:srgbClr val="0070C0"/>
                </a:solidFill>
                <a:latin typeface="+mn-ea"/>
              </a:rPr>
              <a:t>무용</a:t>
            </a:r>
            <a:r>
              <a:rPr lang="en-US" altLang="ko-KR" sz="28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2800" dirty="0">
                <a:solidFill>
                  <a:srgbClr val="0070C0"/>
                </a:solidFill>
                <a:latin typeface="+mn-ea"/>
              </a:rPr>
              <a:t>연극 등을 여러 사람 앞에서 보이는 일</a:t>
            </a:r>
            <a:r>
              <a:rPr lang="en-US" altLang="ko-KR" sz="2800" dirty="0">
                <a:solidFill>
                  <a:srgbClr val="0070C0"/>
                </a:solidFill>
                <a:latin typeface="+mn-ea"/>
              </a:rPr>
              <a:t>.</a:t>
            </a:r>
            <a:endParaRPr lang="en-US" sz="28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587193-008D-4788-80DB-F867D3C5DB41}"/>
              </a:ext>
            </a:extLst>
          </p:cNvPr>
          <p:cNvSpPr txBox="1"/>
          <p:nvPr/>
        </p:nvSpPr>
        <p:spPr>
          <a:xfrm>
            <a:off x="4738209" y="2490480"/>
            <a:ext cx="6850632" cy="15953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8C04BC"/>
                </a:solidFill>
                <a:latin typeface="+mn-ea"/>
              </a:rPr>
              <a:t>영화</a:t>
            </a:r>
            <a:r>
              <a:rPr lang="en-US" altLang="ko-KR" sz="2800" b="1" dirty="0">
                <a:solidFill>
                  <a:srgbClr val="8C04BC"/>
                </a:solidFill>
                <a:latin typeface="+mn-ea"/>
              </a:rPr>
              <a:t>: </a:t>
            </a:r>
            <a:r>
              <a:rPr lang="ko-KR" altLang="en-US" sz="2800" dirty="0">
                <a:solidFill>
                  <a:srgbClr val="8C04BC"/>
                </a:solidFill>
                <a:latin typeface="+mn-ea"/>
              </a:rPr>
              <a:t>일정한 의미를 갖고 움직이는 대상을 촬영하여 영사기로 영사막에 재현하는 종합 예술</a:t>
            </a:r>
            <a:r>
              <a:rPr lang="en-US" altLang="ko-KR" sz="2800" dirty="0">
                <a:solidFill>
                  <a:srgbClr val="8C04BC"/>
                </a:solidFill>
                <a:latin typeface="+mn-ea"/>
              </a:rPr>
              <a:t>.</a:t>
            </a:r>
            <a:endParaRPr lang="en-US" sz="2800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6A2695-BAE5-4D30-BB10-BD84AEAADA15}"/>
              </a:ext>
            </a:extLst>
          </p:cNvPr>
          <p:cNvSpPr txBox="1"/>
          <p:nvPr/>
        </p:nvSpPr>
        <p:spPr>
          <a:xfrm>
            <a:off x="609600" y="4213180"/>
            <a:ext cx="10979242" cy="10783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연극</a:t>
            </a:r>
            <a:r>
              <a:rPr lang="en-US" altLang="ko-KR" sz="28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: </a:t>
            </a:r>
            <a:r>
              <a:rPr lang="ko-KR" altLang="en-US" sz="280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배우가 각본에 따라 어떤 사건이나 인물을 말과 동작으로 관객에게 보여 주는 무대 예술</a:t>
            </a:r>
            <a:r>
              <a:rPr lang="en-US" altLang="ko-KR" sz="2800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.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214549-012B-460B-A268-CE9F2ABFB66A}"/>
              </a:ext>
            </a:extLst>
          </p:cNvPr>
          <p:cNvSpPr txBox="1"/>
          <p:nvPr/>
        </p:nvSpPr>
        <p:spPr>
          <a:xfrm>
            <a:off x="609599" y="5401522"/>
            <a:ext cx="5740401" cy="5612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드라마</a:t>
            </a:r>
            <a:r>
              <a:rPr lang="en-US" altLang="ko-KR" sz="2800" b="1" dirty="0">
                <a:solidFill>
                  <a:srgbClr val="FF0000"/>
                </a:solidFill>
                <a:latin typeface="+mn-ea"/>
              </a:rPr>
              <a:t>: </a:t>
            </a:r>
            <a:r>
              <a:rPr lang="ko-KR" altLang="en-US" sz="2800" dirty="0">
                <a:solidFill>
                  <a:srgbClr val="FF0000"/>
                </a:solidFill>
                <a:latin typeface="+mn-ea"/>
              </a:rPr>
              <a:t>텔레비전에서 방송되는 극</a:t>
            </a:r>
            <a:r>
              <a:rPr lang="en-US" altLang="ko-KR" sz="2800" dirty="0">
                <a:solidFill>
                  <a:srgbClr val="FF0000"/>
                </a:solidFill>
                <a:latin typeface="+mn-ea"/>
              </a:rPr>
              <a:t>.</a:t>
            </a:r>
            <a:endParaRPr lang="en-US" sz="28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C95638-AF60-436B-BD4D-319A9584A699}"/>
              </a:ext>
            </a:extLst>
          </p:cNvPr>
          <p:cNvSpPr txBox="1"/>
          <p:nvPr/>
        </p:nvSpPr>
        <p:spPr>
          <a:xfrm>
            <a:off x="6451600" y="4891231"/>
            <a:ext cx="5137242" cy="1078309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chemeClr val="bg1"/>
                </a:solidFill>
                <a:latin typeface="+mn-ea"/>
              </a:rPr>
              <a:t>대중 문학</a:t>
            </a:r>
            <a:r>
              <a:rPr lang="en-US" altLang="ko-KR" sz="28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2800" dirty="0">
                <a:solidFill>
                  <a:schemeClr val="bg1"/>
                </a:solidFill>
                <a:latin typeface="+mn-ea"/>
              </a:rPr>
              <a:t>대중을 대상으로 한 문학</a:t>
            </a:r>
            <a:r>
              <a:rPr lang="en-US" altLang="ko-KR" sz="2800" dirty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2800" dirty="0">
                <a:solidFill>
                  <a:schemeClr val="bg1"/>
                </a:solidFill>
                <a:latin typeface="+mn-ea"/>
              </a:rPr>
              <a:t>오락적</a:t>
            </a:r>
            <a:r>
              <a:rPr lang="en-US" altLang="ko-KR" sz="2800" dirty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2800" dirty="0">
                <a:solidFill>
                  <a:schemeClr val="bg1"/>
                </a:solidFill>
                <a:latin typeface="+mn-ea"/>
              </a:rPr>
              <a:t>통속적 문학</a:t>
            </a:r>
            <a:r>
              <a:rPr lang="en-US" altLang="ko-KR" sz="2800" dirty="0">
                <a:solidFill>
                  <a:schemeClr val="bg1"/>
                </a:solidFill>
                <a:latin typeface="+mn-ea"/>
              </a:rPr>
              <a:t>.</a:t>
            </a:r>
            <a:endParaRPr lang="en-US" sz="28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471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22018ACF-5D3D-43EA-B5B8-D144AB7B211E}"/>
              </a:ext>
            </a:extLst>
          </p:cNvPr>
          <p:cNvSpPr/>
          <p:nvPr/>
        </p:nvSpPr>
        <p:spPr>
          <a:xfrm>
            <a:off x="609600" y="355600"/>
            <a:ext cx="2326640" cy="1737360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선생님의 어휘 노트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21707F-2A96-4117-82F6-0C0FE5235C77}"/>
              </a:ext>
            </a:extLst>
          </p:cNvPr>
          <p:cNvSpPr txBox="1"/>
          <p:nvPr/>
        </p:nvSpPr>
        <p:spPr>
          <a:xfrm>
            <a:off x="3403600" y="355600"/>
            <a:ext cx="645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/>
              <a:t>웹 툰</a:t>
            </a:r>
            <a:endParaRPr lang="en-US" altLang="ko-KR" sz="7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2B8D1-8870-4070-81E6-7EBCD5C64E6B}"/>
              </a:ext>
            </a:extLst>
          </p:cNvPr>
          <p:cNvSpPr txBox="1"/>
          <p:nvPr/>
        </p:nvSpPr>
        <p:spPr>
          <a:xfrm>
            <a:off x="5911735" y="2673529"/>
            <a:ext cx="5811520" cy="2988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웹과 만화를 뜻하는 카툰의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합성어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로 각종 플랫폼 매체에서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연재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되는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만화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를 가리킨다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한국에서 만들어진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신조어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이다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 </a:t>
            </a:r>
            <a:endParaRPr lang="en-US" altLang="ko-KR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B4658DC1-93E6-4C72-9C5C-F1B86CF3B4FA}"/>
              </a:ext>
            </a:extLst>
          </p:cNvPr>
          <p:cNvSpPr/>
          <p:nvPr/>
        </p:nvSpPr>
        <p:spPr>
          <a:xfrm>
            <a:off x="3884112" y="921104"/>
            <a:ext cx="1483360" cy="944880"/>
          </a:xfrm>
          <a:prstGeom prst="wedgeEllipseCallout">
            <a:avLst>
              <a:gd name="adj1" fmla="val 58836"/>
              <a:gd name="adj2" fmla="val -3749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Web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5A7DA0FF-32D6-4D27-B9BB-53B327300ADE}"/>
              </a:ext>
            </a:extLst>
          </p:cNvPr>
          <p:cNvSpPr/>
          <p:nvPr/>
        </p:nvSpPr>
        <p:spPr>
          <a:xfrm>
            <a:off x="7498080" y="1473200"/>
            <a:ext cx="2357120" cy="944880"/>
          </a:xfrm>
          <a:prstGeom prst="wedgeEllipseCallout">
            <a:avLst>
              <a:gd name="adj1" fmla="val -50753"/>
              <a:gd name="adj2" fmla="val -4717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Cartoon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C77BFE-EC4E-4EF1-A378-35953B2238FF}"/>
              </a:ext>
            </a:extLst>
          </p:cNvPr>
          <p:cNvSpPr txBox="1"/>
          <p:nvPr/>
        </p:nvSpPr>
        <p:spPr>
          <a:xfrm>
            <a:off x="619760" y="5620997"/>
            <a:ext cx="4757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웹툰을 소재로 한 한국 드라마 </a:t>
            </a:r>
            <a:r>
              <a:rPr lang="en-US" altLang="ko-KR" sz="2400" b="1" dirty="0"/>
              <a:t>W</a:t>
            </a:r>
            <a:r>
              <a:rPr lang="ko-KR" altLang="en-US" dirty="0"/>
              <a:t>의 한 장면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2C0072D-286B-4026-A526-97E28BF01517}"/>
              </a:ext>
            </a:extLst>
          </p:cNvPr>
          <p:cNvGrpSpPr/>
          <p:nvPr/>
        </p:nvGrpSpPr>
        <p:grpSpPr>
          <a:xfrm>
            <a:off x="609600" y="2070773"/>
            <a:ext cx="4790441" cy="3540098"/>
            <a:chOff x="609600" y="2070773"/>
            <a:chExt cx="4790441" cy="3540098"/>
          </a:xfrm>
        </p:grpSpPr>
        <p:pic>
          <p:nvPicPr>
            <p:cNvPr id="1026" name="Picture 2" descr="56 images about W • webtoon • on We Heart It | See more about w ...">
              <a:extLst>
                <a:ext uri="{FF2B5EF4-FFF2-40B4-BE49-F238E27FC236}">
                  <a16:creationId xmlns:a16="http://schemas.microsoft.com/office/drawing/2014/main" id="{6D5A2F8A-293C-4988-B5BB-A997A336F2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7" r="13833"/>
            <a:stretch/>
          </p:blipFill>
          <p:spPr bwMode="auto">
            <a:xfrm>
              <a:off x="609600" y="2316960"/>
              <a:ext cx="4757872" cy="329391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DE0CDB-3642-4E86-8DB2-6C82D4AABA07}"/>
                </a:ext>
              </a:extLst>
            </p:cNvPr>
            <p:cNvSpPr txBox="1"/>
            <p:nvPr/>
          </p:nvSpPr>
          <p:spPr>
            <a:xfrm>
              <a:off x="3987801" y="2070773"/>
              <a:ext cx="14122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©MBC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3" grpId="0" animBg="1"/>
      <p:bldP spid="10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Imágenes, fotos de stock y vectores sobre Cartoon Character ...">
            <a:extLst>
              <a:ext uri="{FF2B5EF4-FFF2-40B4-BE49-F238E27FC236}">
                <a16:creationId xmlns:a16="http://schemas.microsoft.com/office/drawing/2014/main" id="{256C0A82-C560-4A74-83CA-C7AEDB55B2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847"/>
          <a:stretch/>
        </p:blipFill>
        <p:spPr bwMode="auto">
          <a:xfrm>
            <a:off x="5511227" y="1036321"/>
            <a:ext cx="6229282" cy="427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BC1BAE-A159-4051-B015-59A99A13854B}"/>
              </a:ext>
            </a:extLst>
          </p:cNvPr>
          <p:cNvSpPr/>
          <p:nvPr/>
        </p:nvSpPr>
        <p:spPr>
          <a:xfrm>
            <a:off x="603159" y="103067"/>
            <a:ext cx="2565044" cy="101349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89FAA0-584C-420B-94A9-F1D521335DCB}"/>
              </a:ext>
            </a:extLst>
          </p:cNvPr>
          <p:cNvGrpSpPr/>
          <p:nvPr/>
        </p:nvGrpSpPr>
        <p:grpSpPr>
          <a:xfrm>
            <a:off x="475121" y="1447800"/>
            <a:ext cx="4805680" cy="3840479"/>
            <a:chOff x="5191760" y="1798469"/>
            <a:chExt cx="6385275" cy="225927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5A2E5A-DD92-4BB7-9F2F-48947E9C6B41}"/>
                </a:ext>
              </a:extLst>
            </p:cNvPr>
            <p:cNvSpPr/>
            <p:nvPr/>
          </p:nvSpPr>
          <p:spPr>
            <a:xfrm>
              <a:off x="5191760" y="2220119"/>
              <a:ext cx="6385275" cy="1837623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en-US" sz="3200" dirty="0"/>
                <a:t>SF </a:t>
              </a:r>
              <a:r>
                <a:rPr lang="ko-KR" altLang="en-US" sz="3200" dirty="0"/>
                <a:t>영화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코미디 영화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공포 영화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전쟁 영화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스포츠 영화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판타지 영화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멜로 영화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액션 영화</a:t>
              </a:r>
              <a:endParaRPr lang="en-US" sz="32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F1034C-549A-4A5B-9E32-023719A81CA5}"/>
                </a:ext>
              </a:extLst>
            </p:cNvPr>
            <p:cNvSpPr/>
            <p:nvPr/>
          </p:nvSpPr>
          <p:spPr>
            <a:xfrm>
              <a:off x="6423815" y="1798469"/>
              <a:ext cx="3921165" cy="572949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영화 장르</a:t>
              </a:r>
              <a:endParaRPr lang="en-US" sz="28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1D94CF-94B4-48AC-B44B-C106570DB062}"/>
              </a:ext>
            </a:extLst>
          </p:cNvPr>
          <p:cNvSpPr txBox="1"/>
          <p:nvPr/>
        </p:nvSpPr>
        <p:spPr>
          <a:xfrm>
            <a:off x="0" y="5473131"/>
            <a:ext cx="6096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장르의 영화를 좋아해요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6454BC-7F7E-4844-BFD6-072CD6E204EB}"/>
              </a:ext>
            </a:extLst>
          </p:cNvPr>
          <p:cNvSpPr txBox="1"/>
          <p:nvPr/>
        </p:nvSpPr>
        <p:spPr>
          <a:xfrm>
            <a:off x="3352800" y="359430"/>
            <a:ext cx="838770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다음은 영화를 여러 갈래로 구분하는 단어들이에요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D7E4AE-F34B-45C1-B97B-A31A2B12F47F}"/>
              </a:ext>
            </a:extLst>
          </p:cNvPr>
          <p:cNvSpPr txBox="1"/>
          <p:nvPr/>
        </p:nvSpPr>
        <p:spPr>
          <a:xfrm>
            <a:off x="9845040" y="5304302"/>
            <a:ext cx="1971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©Shutterstock.com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4BE2795-C2D3-4222-9D6D-486610659466}"/>
              </a:ext>
            </a:extLst>
          </p:cNvPr>
          <p:cNvSpPr/>
          <p:nvPr/>
        </p:nvSpPr>
        <p:spPr>
          <a:xfrm>
            <a:off x="7861116" y="1051479"/>
            <a:ext cx="4330884" cy="80630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교과서 </a:t>
            </a:r>
            <a:r>
              <a:rPr lang="en-US" altLang="ko-KR" sz="2800" b="1" dirty="0"/>
              <a:t>120</a:t>
            </a:r>
            <a:r>
              <a:rPr lang="ko-KR" altLang="en-US" sz="2800" b="1" dirty="0"/>
              <a:t>쪽 연습 문제 </a:t>
            </a:r>
            <a:r>
              <a:rPr lang="en-US" altLang="ko-KR" sz="2800" b="1" dirty="0"/>
              <a:t>1</a:t>
            </a:r>
            <a:endParaRPr lang="en-US" sz="28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8FF86B-5383-4302-B1D0-3E6F7F41AF7E}"/>
              </a:ext>
            </a:extLst>
          </p:cNvPr>
          <p:cNvSpPr/>
          <p:nvPr/>
        </p:nvSpPr>
        <p:spPr>
          <a:xfrm>
            <a:off x="5841137" y="5513783"/>
            <a:ext cx="589937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멜로 영화는 어떤 특징이 있어요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46843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" grpId="0" animBg="1"/>
      <p:bldP spid="21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BC1BAE-A159-4051-B015-59A99A13854B}"/>
              </a:ext>
            </a:extLst>
          </p:cNvPr>
          <p:cNvSpPr/>
          <p:nvPr/>
        </p:nvSpPr>
        <p:spPr>
          <a:xfrm>
            <a:off x="603159" y="103067"/>
            <a:ext cx="2565044" cy="101349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89FAA0-584C-420B-94A9-F1D521335DCB}"/>
              </a:ext>
            </a:extLst>
          </p:cNvPr>
          <p:cNvGrpSpPr/>
          <p:nvPr/>
        </p:nvGrpSpPr>
        <p:grpSpPr>
          <a:xfrm>
            <a:off x="475121" y="1971040"/>
            <a:ext cx="4805680" cy="3230666"/>
            <a:chOff x="5191760" y="1923822"/>
            <a:chExt cx="6385275" cy="156312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5A2E5A-DD92-4BB7-9F2F-48947E9C6B41}"/>
                </a:ext>
              </a:extLst>
            </p:cNvPr>
            <p:cNvSpPr/>
            <p:nvPr/>
          </p:nvSpPr>
          <p:spPr>
            <a:xfrm>
              <a:off x="5191760" y="2220120"/>
              <a:ext cx="6385275" cy="1266828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록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재즈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발라드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힙합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댄스 음악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트로트</a:t>
              </a:r>
              <a:r>
                <a:rPr lang="en-US" altLang="ko-KR" sz="3200" dirty="0"/>
                <a:t>, R&amp;B</a:t>
              </a:r>
              <a:endParaRPr lang="en-US" sz="32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F1034C-549A-4A5B-9E32-023719A81CA5}"/>
                </a:ext>
              </a:extLst>
            </p:cNvPr>
            <p:cNvSpPr/>
            <p:nvPr/>
          </p:nvSpPr>
          <p:spPr>
            <a:xfrm>
              <a:off x="6423815" y="1923822"/>
              <a:ext cx="3921165" cy="409474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음악 장르</a:t>
              </a:r>
              <a:endParaRPr lang="en-US" sz="28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1D94CF-94B4-48AC-B44B-C106570DB062}"/>
              </a:ext>
            </a:extLst>
          </p:cNvPr>
          <p:cNvSpPr txBox="1"/>
          <p:nvPr/>
        </p:nvSpPr>
        <p:spPr>
          <a:xfrm>
            <a:off x="0" y="5402011"/>
            <a:ext cx="6096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좋아하는 음악 장르는 뭐예요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6454BC-7F7E-4844-BFD6-072CD6E204EB}"/>
              </a:ext>
            </a:extLst>
          </p:cNvPr>
          <p:cNvSpPr txBox="1"/>
          <p:nvPr/>
        </p:nvSpPr>
        <p:spPr>
          <a:xfrm>
            <a:off x="3352800" y="359430"/>
            <a:ext cx="838770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다음은 음악을 여러 갈래로 구분하는 단어들이에요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pic>
        <p:nvPicPr>
          <p:cNvPr id="3076" name="Picture 4" descr="Music Genres Stock Illustrations – 403 Music Genres Stock ...">
            <a:extLst>
              <a:ext uri="{FF2B5EF4-FFF2-40B4-BE49-F238E27FC236}">
                <a16:creationId xmlns:a16="http://schemas.microsoft.com/office/drawing/2014/main" id="{D18A0822-9891-4698-B357-B1E1BE0845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" t="3857" r="1600" b="3328"/>
          <a:stretch/>
        </p:blipFill>
        <p:spPr bwMode="auto">
          <a:xfrm>
            <a:off x="5506720" y="980359"/>
            <a:ext cx="6233789" cy="422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D7E4AE-F34B-45C1-B97B-A31A2B12F47F}"/>
              </a:ext>
            </a:extLst>
          </p:cNvPr>
          <p:cNvSpPr txBox="1"/>
          <p:nvPr/>
        </p:nvSpPr>
        <p:spPr>
          <a:xfrm>
            <a:off x="9769469" y="4955484"/>
            <a:ext cx="1971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©Dreamstime.com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EC4BD6-FFBC-4F7E-9C9C-CDA41A8BC271}"/>
              </a:ext>
            </a:extLst>
          </p:cNvPr>
          <p:cNvSpPr/>
          <p:nvPr/>
        </p:nvSpPr>
        <p:spPr>
          <a:xfrm>
            <a:off x="5975789" y="5442663"/>
            <a:ext cx="57647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트로트는 어떤 음악인지 알아요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49457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BC1BAE-A159-4051-B015-59A99A13854B}"/>
              </a:ext>
            </a:extLst>
          </p:cNvPr>
          <p:cNvSpPr/>
          <p:nvPr/>
        </p:nvSpPr>
        <p:spPr>
          <a:xfrm>
            <a:off x="603159" y="103067"/>
            <a:ext cx="2565044" cy="101349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89FAA0-584C-420B-94A9-F1D521335DCB}"/>
              </a:ext>
            </a:extLst>
          </p:cNvPr>
          <p:cNvGrpSpPr/>
          <p:nvPr/>
        </p:nvGrpSpPr>
        <p:grpSpPr>
          <a:xfrm>
            <a:off x="4968240" y="457199"/>
            <a:ext cx="6939280" cy="5515530"/>
            <a:chOff x="5191760" y="1962240"/>
            <a:chExt cx="6455061" cy="204285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5A2E5A-DD92-4BB7-9F2F-48947E9C6B41}"/>
                </a:ext>
              </a:extLst>
            </p:cNvPr>
            <p:cNvSpPr/>
            <p:nvPr/>
          </p:nvSpPr>
          <p:spPr>
            <a:xfrm>
              <a:off x="5191760" y="2220119"/>
              <a:ext cx="6455061" cy="1784973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30000"/>
                </a:lnSpc>
              </a:pPr>
              <a:r>
                <a:rPr lang="ko-KR" altLang="en-US" sz="3200" dirty="0">
                  <a:solidFill>
                    <a:schemeClr val="tx1"/>
                  </a:solidFill>
                </a:rPr>
                <a:t>배우들의 연기가 훌륭하다</a:t>
              </a:r>
              <a:r>
                <a:rPr lang="en-US" altLang="ko-KR" sz="3200" dirty="0">
                  <a:solidFill>
                    <a:schemeClr val="tx1"/>
                  </a:solidFill>
                </a:rPr>
                <a:t>, </a:t>
              </a:r>
              <a:r>
                <a:rPr lang="ko-KR" altLang="en-US" sz="3200" dirty="0">
                  <a:solidFill>
                    <a:schemeClr val="tx1"/>
                  </a:solidFill>
                </a:rPr>
                <a:t>내용이 감동적이다</a:t>
              </a:r>
              <a:r>
                <a:rPr lang="en-US" altLang="ko-KR" sz="3200" dirty="0">
                  <a:solidFill>
                    <a:schemeClr val="tx1"/>
                  </a:solidFill>
                </a:rPr>
                <a:t>, </a:t>
              </a:r>
              <a:r>
                <a:rPr lang="ko-KR" altLang="en-US" sz="3200" dirty="0">
                  <a:solidFill>
                    <a:schemeClr val="tx1"/>
                  </a:solidFill>
                </a:rPr>
                <a:t>소재가 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참신하다</a:t>
              </a:r>
              <a:r>
                <a:rPr lang="en-US" altLang="ko-KR" sz="3200" dirty="0">
                  <a:solidFill>
                    <a:schemeClr val="tx1"/>
                  </a:solidFill>
                </a:rPr>
                <a:t>, </a:t>
              </a:r>
              <a:r>
                <a:rPr lang="ko-KR" altLang="en-US" sz="3200" dirty="0">
                  <a:solidFill>
                    <a:schemeClr val="tx1"/>
                  </a:solidFill>
                </a:rPr>
                <a:t>배경이 아름답다</a:t>
              </a:r>
              <a:r>
                <a:rPr lang="en-US" altLang="ko-KR" sz="3200" dirty="0">
                  <a:solidFill>
                    <a:schemeClr val="tx1"/>
                  </a:solidFill>
                </a:rPr>
                <a:t>, </a:t>
              </a:r>
              <a:r>
                <a:rPr lang="ko-KR" altLang="en-US" sz="3200" dirty="0">
                  <a:solidFill>
                    <a:schemeClr val="tx1"/>
                  </a:solidFill>
                </a:rPr>
                <a:t>주제곡이 좋다</a:t>
              </a:r>
              <a:r>
                <a:rPr lang="en-US" altLang="ko-KR" sz="3200" dirty="0">
                  <a:solidFill>
                    <a:schemeClr val="tx1"/>
                  </a:solidFill>
                </a:rPr>
                <a:t>, </a:t>
              </a:r>
              <a:r>
                <a:rPr lang="ko-KR" altLang="en-US" sz="3200" dirty="0">
                  <a:solidFill>
                    <a:schemeClr val="tx1"/>
                  </a:solidFill>
                </a:rPr>
                <a:t>장면이 인상적이다</a:t>
              </a:r>
              <a:r>
                <a:rPr lang="en-US" altLang="ko-KR" sz="3200" dirty="0">
                  <a:solidFill>
                    <a:schemeClr val="tx1"/>
                  </a:solidFill>
                </a:rPr>
                <a:t>, </a:t>
              </a:r>
              <a:r>
                <a:rPr lang="ko-KR" altLang="en-US" sz="3200" dirty="0">
                  <a:solidFill>
                    <a:schemeClr val="tx1"/>
                  </a:solidFill>
                </a:rPr>
                <a:t>줄거리가 재미있다</a:t>
              </a:r>
              <a:r>
                <a:rPr lang="en-US" altLang="ko-KR" sz="3200" dirty="0">
                  <a:solidFill>
                    <a:schemeClr val="tx1"/>
                  </a:solidFill>
                </a:rPr>
                <a:t>, </a:t>
              </a:r>
              <a:r>
                <a:rPr lang="ko-KR" altLang="en-US" sz="3200" dirty="0">
                  <a:solidFill>
                    <a:schemeClr val="tx1"/>
                  </a:solidFill>
                </a:rPr>
                <a:t>영화가 전달하는 메시지가 좋다</a:t>
              </a:r>
              <a:r>
                <a:rPr lang="en-US" altLang="ko-KR" sz="3200" dirty="0">
                  <a:solidFill>
                    <a:schemeClr val="tx1"/>
                  </a:solidFill>
                </a:rPr>
                <a:t>, 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흥행</a:t>
              </a:r>
              <a:r>
                <a:rPr lang="ko-KR" altLang="en-US" sz="3200" dirty="0">
                  <a:solidFill>
                    <a:schemeClr val="tx1"/>
                  </a:solidFill>
                </a:rPr>
                <a:t>에 성공하다</a:t>
              </a:r>
              <a:r>
                <a:rPr lang="en-US" altLang="ko-KR" sz="3200" dirty="0">
                  <a:solidFill>
                    <a:schemeClr val="tx1"/>
                  </a:solidFill>
                </a:rPr>
                <a:t>, 1000</a:t>
              </a:r>
              <a:r>
                <a:rPr lang="ko-KR" altLang="en-US" sz="3200" dirty="0">
                  <a:solidFill>
                    <a:schemeClr val="tx1"/>
                  </a:solidFill>
                </a:rPr>
                <a:t>만 관객 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돌파</a:t>
              </a:r>
              <a:r>
                <a:rPr lang="en-US" altLang="ko-KR" sz="3200" dirty="0">
                  <a:solidFill>
                    <a:schemeClr val="tx1"/>
                  </a:solidFill>
                </a:rPr>
                <a:t>, 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시청</a:t>
              </a:r>
              <a:r>
                <a:rPr lang="ko-KR" altLang="en-US" sz="3200" dirty="0">
                  <a:solidFill>
                    <a:srgbClr val="FF0000"/>
                  </a:solidFill>
                </a:rPr>
                <a:t>률</a:t>
              </a:r>
              <a:r>
                <a:rPr lang="ko-KR" altLang="en-US" sz="3200" dirty="0">
                  <a:solidFill>
                    <a:schemeClr val="tx1"/>
                  </a:solidFill>
                </a:rPr>
                <a:t> </a:t>
              </a:r>
              <a:r>
                <a:rPr lang="en-US" altLang="ko-KR" sz="3200" dirty="0">
                  <a:solidFill>
                    <a:schemeClr val="tx1"/>
                  </a:solidFill>
                </a:rPr>
                <a:t>1</a:t>
              </a:r>
              <a:r>
                <a:rPr lang="ko-KR" altLang="en-US" sz="3200" dirty="0">
                  <a:solidFill>
                    <a:schemeClr val="tx1"/>
                  </a:solidFill>
                </a:rPr>
                <a:t>위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F1034C-549A-4A5B-9E32-023719A81CA5}"/>
                </a:ext>
              </a:extLst>
            </p:cNvPr>
            <p:cNvSpPr/>
            <p:nvPr/>
          </p:nvSpPr>
          <p:spPr>
            <a:xfrm>
              <a:off x="6423815" y="1962240"/>
              <a:ext cx="3921165" cy="29647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작품 관련 어휘</a:t>
              </a:r>
              <a:endParaRPr lang="en-US" sz="28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1D94CF-94B4-48AC-B44B-C106570DB062}"/>
              </a:ext>
            </a:extLst>
          </p:cNvPr>
          <p:cNvSpPr txBox="1"/>
          <p:nvPr/>
        </p:nvSpPr>
        <p:spPr>
          <a:xfrm>
            <a:off x="71120" y="1324596"/>
            <a:ext cx="481955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좋은 작품들 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영화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연극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뮤지컬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은 어떤 특징이 있어요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9B7A01-9DE6-4992-93CF-D0E4395D16AF}"/>
              </a:ext>
            </a:extLst>
          </p:cNvPr>
          <p:cNvSpPr txBox="1"/>
          <p:nvPr/>
        </p:nvSpPr>
        <p:spPr>
          <a:xfrm>
            <a:off x="0" y="3235273"/>
            <a:ext cx="492945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작품에서 다루는 소재는 어때요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참신한 소재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50EDF84-F20B-400C-B5F7-1C3FE67C37AD}"/>
              </a:ext>
            </a:extLst>
          </p:cNvPr>
          <p:cNvSpPr/>
          <p:nvPr/>
        </p:nvSpPr>
        <p:spPr>
          <a:xfrm>
            <a:off x="447039" y="5815266"/>
            <a:ext cx="6838381" cy="8063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교과서 </a:t>
            </a:r>
            <a:r>
              <a:rPr lang="en-US" altLang="ko-KR" sz="3200" b="1" dirty="0"/>
              <a:t>121</a:t>
            </a:r>
            <a:r>
              <a:rPr lang="ko-KR" altLang="en-US" sz="3200" b="1" dirty="0"/>
              <a:t>쪽 연습 문제 </a:t>
            </a:r>
            <a:r>
              <a:rPr lang="en-US" altLang="ko-KR" sz="3200" b="1" dirty="0"/>
              <a:t>2</a:t>
            </a:r>
            <a:endParaRPr lang="en-US" sz="3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8ABADC-3EFF-4E17-B9BC-D7F02D9DD37E}"/>
              </a:ext>
            </a:extLst>
          </p:cNvPr>
          <p:cNvSpPr txBox="1"/>
          <p:nvPr/>
        </p:nvSpPr>
        <p:spPr>
          <a:xfrm>
            <a:off x="812800" y="4591952"/>
            <a:ext cx="407787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좋은 작품들은 흥행에 성공할까요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?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7326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1970</Words>
  <Application>Microsoft Office PowerPoint</Application>
  <PresentationFormat>Widescreen</PresentationFormat>
  <Paragraphs>301</Paragraphs>
  <Slides>27</Slides>
  <Notes>23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Haan YGodic 230</vt:lpstr>
      <vt:lpstr>hurme_no2-webfont</vt:lpstr>
      <vt:lpstr>맑은 고딕</vt:lpstr>
      <vt:lpstr>맑은 고딕</vt:lpstr>
      <vt:lpstr>Arial</vt:lpstr>
      <vt:lpstr>Calibri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Hyunkyu Yi</cp:lastModifiedBy>
  <cp:revision>132</cp:revision>
  <dcterms:created xsi:type="dcterms:W3CDTF">2020-04-18T22:55:50Z</dcterms:created>
  <dcterms:modified xsi:type="dcterms:W3CDTF">2020-05-06T03:15:46Z</dcterms:modified>
</cp:coreProperties>
</file>